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Helvetica Neue"/>
      <p:regular r:id="rId31"/>
      <p:bold r:id="rId32"/>
      <p:italic r:id="rId33"/>
      <p:boldItalic r:id="rId34"/>
    </p:embeddedFont>
    <p:embeddedFont>
      <p:font typeface="Arial Black"/>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ArialBlack-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6" name="Google Shape;2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8" name="Google Shape;23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9" name="Google Shape;25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3" name="Google Shape;27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7" name="Google Shape;28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9" name="Google Shape;29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3" name="Google Shape;31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7" name="Google Shape;32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2" name="Google Shape;34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6" name="Google Shape;35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1"/>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2"/>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 name="Google Shape;18;p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 name="Google Shape;24;p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5"/>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 name="Google Shape;45;p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0"/>
          <p:cNvSpPr/>
          <p:nvPr>
            <p:ph idx="2" type="pic"/>
          </p:nvPr>
        </p:nvSpPr>
        <p:spPr>
          <a:xfrm>
            <a:off x="3887391" y="740569"/>
            <a:ext cx="4629150" cy="3655219"/>
          </a:xfrm>
          <a:prstGeom prst="rect">
            <a:avLst/>
          </a:prstGeom>
          <a:noFill/>
          <a:ln>
            <a:noFill/>
          </a:ln>
        </p:spPr>
      </p:sp>
      <p:sp>
        <p:nvSpPr>
          <p:cNvPr id="64" name="Google Shape;64;p10"/>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53.png"/><Relationship Id="rId6"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64.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70.png"/><Relationship Id="rId5"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2.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0000"/>
          </a:blip>
          <a:stretch>
            <a:fillRect/>
          </a:stretch>
        </a:blipFill>
      </p:bgPr>
    </p:bg>
    <p:spTree>
      <p:nvGrpSpPr>
        <p:cNvPr id="83" name="Shape 83"/>
        <p:cNvGrpSpPr/>
        <p:nvPr/>
      </p:nvGrpSpPr>
      <p:grpSpPr>
        <a:xfrm>
          <a:off x="0" y="0"/>
          <a:ext cx="0" cy="0"/>
          <a:chOff x="0" y="0"/>
          <a:chExt cx="0" cy="0"/>
        </a:xfrm>
      </p:grpSpPr>
      <p:sp>
        <p:nvSpPr>
          <p:cNvPr id="84" name="Google Shape;84;p13"/>
          <p:cNvSpPr/>
          <p:nvPr/>
        </p:nvSpPr>
        <p:spPr>
          <a:xfrm>
            <a:off x="2296980" y="128010"/>
            <a:ext cx="4550044" cy="131574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2CC"/>
                </a:solidFill>
                <a:latin typeface="Calibri"/>
                <a:ea typeface="Calibri"/>
                <a:cs typeface="Calibri"/>
                <a:sym typeface="Calibri"/>
              </a:rPr>
              <a:t>Week-7 (Discussion)</a:t>
            </a:r>
            <a:endParaRPr b="0" i="0" sz="11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2CC"/>
                </a:solidFill>
                <a:latin typeface="Calibri"/>
                <a:ea typeface="Calibri"/>
                <a:cs typeface="Calibri"/>
                <a:sym typeface="Calibri"/>
              </a:rPr>
              <a:t>11</a:t>
            </a:r>
            <a:r>
              <a:rPr b="1" baseline="30000" i="0" lang="en" sz="4100" u="none" cap="none" strike="noStrike">
                <a:solidFill>
                  <a:srgbClr val="FFF2CC"/>
                </a:solidFill>
                <a:latin typeface="Calibri"/>
                <a:ea typeface="Calibri"/>
                <a:cs typeface="Calibri"/>
                <a:sym typeface="Calibri"/>
              </a:rPr>
              <a:t>th</a:t>
            </a:r>
            <a:r>
              <a:rPr b="1" i="0" lang="en" sz="4100" u="none" cap="none" strike="noStrike">
                <a:solidFill>
                  <a:srgbClr val="FFF2CC"/>
                </a:solidFill>
                <a:latin typeface="Calibri"/>
                <a:ea typeface="Calibri"/>
                <a:cs typeface="Calibri"/>
                <a:sym typeface="Calibri"/>
              </a:rPr>
              <a:t> Mar, 2025</a:t>
            </a:r>
            <a:endParaRPr b="1" i="0" sz="4100" u="none" cap="none" strike="noStrike">
              <a:solidFill>
                <a:srgbClr val="FFF2CC"/>
              </a:solidFill>
              <a:latin typeface="Calibri"/>
              <a:ea typeface="Calibri"/>
              <a:cs typeface="Calibri"/>
              <a:sym typeface="Calibri"/>
            </a:endParaRPr>
          </a:p>
        </p:txBody>
      </p:sp>
      <p:pic>
        <p:nvPicPr>
          <p:cNvPr id="85" name="Google Shape;85;p13"/>
          <p:cNvPicPr preferRelativeResize="0"/>
          <p:nvPr/>
        </p:nvPicPr>
        <p:blipFill rotWithShape="1">
          <a:blip r:embed="rId4">
            <a:alphaModFix/>
          </a:blip>
          <a:srcRect b="0" l="0" r="0" t="0"/>
          <a:stretch/>
        </p:blipFill>
        <p:spPr>
          <a:xfrm>
            <a:off x="91911" y="122195"/>
            <a:ext cx="1477652" cy="1477652"/>
          </a:xfrm>
          <a:prstGeom prst="rect">
            <a:avLst/>
          </a:prstGeom>
          <a:noFill/>
          <a:ln>
            <a:noFill/>
          </a:ln>
        </p:spPr>
      </p:pic>
      <p:pic>
        <p:nvPicPr>
          <p:cNvPr id="86" name="Google Shape;86;p13"/>
          <p:cNvPicPr preferRelativeResize="0"/>
          <p:nvPr/>
        </p:nvPicPr>
        <p:blipFill rotWithShape="1">
          <a:blip r:embed="rId5">
            <a:alphaModFix/>
          </a:blip>
          <a:srcRect b="0" l="0" r="0" t="0"/>
          <a:stretch/>
        </p:blipFill>
        <p:spPr>
          <a:xfrm>
            <a:off x="7851774" y="122195"/>
            <a:ext cx="1133573" cy="1269602"/>
          </a:xfrm>
          <a:prstGeom prst="rect">
            <a:avLst/>
          </a:prstGeom>
          <a:noFill/>
          <a:ln>
            <a:noFill/>
          </a:ln>
        </p:spPr>
      </p:pic>
      <p:sp>
        <p:nvSpPr>
          <p:cNvPr id="87" name="Google Shape;87;p13"/>
          <p:cNvSpPr txBox="1"/>
          <p:nvPr/>
        </p:nvSpPr>
        <p:spPr>
          <a:xfrm>
            <a:off x="0" y="1922667"/>
            <a:ext cx="7105227" cy="1915879"/>
          </a:xfrm>
          <a:prstGeom prst="rect">
            <a:avLst/>
          </a:prstGeom>
          <a:solidFill>
            <a:srgbClr val="FFE699">
              <a:alpha val="74509"/>
            </a:srgbClr>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48135"/>
                </a:solidFill>
                <a:latin typeface="Arial Black"/>
                <a:ea typeface="Arial Black"/>
                <a:cs typeface="Arial Black"/>
                <a:sym typeface="Arial Black"/>
              </a:rPr>
              <a:t>Deep Learning</a:t>
            </a:r>
            <a:endParaRPr b="0" i="0" sz="1800" u="none" cap="none" strike="noStrike">
              <a:solidFill>
                <a:srgbClr val="548135"/>
              </a:solidFill>
              <a:latin typeface="Arial Black"/>
              <a:ea typeface="Arial Black"/>
              <a:cs typeface="Arial Black"/>
              <a:sym typeface="Arial Black"/>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548135"/>
                </a:solidFill>
                <a:latin typeface="Arial"/>
                <a:ea typeface="Arial"/>
                <a:cs typeface="Arial"/>
                <a:sym typeface="Arial"/>
              </a:rPr>
              <a:t>Prof. Sudarshan Iyenger</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548135"/>
                </a:solidFill>
                <a:latin typeface="Arial"/>
                <a:ea typeface="Arial"/>
                <a:cs typeface="Arial"/>
                <a:sym typeface="Arial"/>
              </a:rPr>
              <a:t>Professor and Head of the Department</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548135"/>
                </a:solidFill>
                <a:latin typeface="Arial"/>
                <a:ea typeface="Arial"/>
                <a:cs typeface="Arial"/>
                <a:sym typeface="Arial"/>
              </a:rPr>
              <a:t>Department of Computer Science and Engineering</a:t>
            </a:r>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548135"/>
                </a:solidFill>
                <a:latin typeface="Arial"/>
                <a:ea typeface="Arial"/>
                <a:cs typeface="Arial"/>
                <a:sym typeface="Arial"/>
              </a:rPr>
              <a:t>IIT Ropar</a:t>
            </a:r>
            <a:endParaRPr/>
          </a:p>
        </p:txBody>
      </p:sp>
      <p:sp>
        <p:nvSpPr>
          <p:cNvPr id="88" name="Google Shape;88;p13"/>
          <p:cNvSpPr txBox="1"/>
          <p:nvPr/>
        </p:nvSpPr>
        <p:spPr>
          <a:xfrm>
            <a:off x="1" y="3965274"/>
            <a:ext cx="6440864" cy="1073756"/>
          </a:xfrm>
          <a:prstGeom prst="rect">
            <a:avLst/>
          </a:prstGeom>
          <a:solidFill>
            <a:srgbClr val="812494"/>
          </a:solid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1500"/>
              <a:buFont typeface="Arial"/>
              <a:buNone/>
            </a:pPr>
            <a:r>
              <a:rPr b="1" i="0" lang="en" sz="1500" u="none" cap="none" strike="noStrike">
                <a:solidFill>
                  <a:srgbClr val="FFF2CC"/>
                </a:solidFill>
                <a:latin typeface="Arial"/>
                <a:ea typeface="Arial"/>
                <a:cs typeface="Arial"/>
                <a:sym typeface="Arial"/>
              </a:rPr>
              <a:t>Ayan Paul</a:t>
            </a:r>
            <a:endParaRPr b="0" i="0" sz="11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500"/>
              <a:buFont typeface="Arial"/>
              <a:buNone/>
            </a:pPr>
            <a:r>
              <a:rPr b="1" i="0" lang="en" sz="1500" u="none" cap="none" strike="noStrike">
                <a:solidFill>
                  <a:srgbClr val="FFF2CC"/>
                </a:solidFill>
                <a:latin typeface="Arial"/>
                <a:ea typeface="Arial"/>
                <a:cs typeface="Arial"/>
                <a:sym typeface="Arial"/>
              </a:rPr>
              <a:t>PMRF Research Scholar </a:t>
            </a:r>
            <a:endParaRPr b="0" i="0" sz="11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500"/>
              <a:buFont typeface="Arial"/>
              <a:buNone/>
            </a:pPr>
            <a:r>
              <a:rPr b="1" i="0" lang="en" sz="1500" u="none" cap="none" strike="noStrike">
                <a:solidFill>
                  <a:srgbClr val="FFF2CC"/>
                </a:solidFill>
                <a:latin typeface="Arial"/>
                <a:ea typeface="Arial"/>
                <a:cs typeface="Arial"/>
                <a:sym typeface="Arial"/>
              </a:rPr>
              <a:t>IIT Kharagpur</a:t>
            </a:r>
            <a:endParaRPr b="1" i="0" sz="1500" u="none" cap="none" strike="noStrike">
              <a:solidFill>
                <a:srgbClr val="FFF2CC"/>
              </a:solidFill>
              <a:latin typeface="Arial"/>
              <a:ea typeface="Arial"/>
              <a:cs typeface="Arial"/>
              <a:sym typeface="Arial"/>
            </a:endParaRPr>
          </a:p>
        </p:txBody>
      </p:sp>
      <p:pic>
        <p:nvPicPr>
          <p:cNvPr id="89" name="Google Shape;89;p13"/>
          <p:cNvPicPr preferRelativeResize="0"/>
          <p:nvPr/>
        </p:nvPicPr>
        <p:blipFill rotWithShape="1">
          <a:blip r:embed="rId6">
            <a:alphaModFix/>
          </a:blip>
          <a:srcRect b="0" l="0" r="0" t="0"/>
          <a:stretch/>
        </p:blipFill>
        <p:spPr>
          <a:xfrm>
            <a:off x="5709920" y="1908914"/>
            <a:ext cx="3434080" cy="32345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nvSpPr>
        <p:spPr>
          <a:xfrm>
            <a:off x="3347172" y="0"/>
            <a:ext cx="2129288"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Ensemble Methods</a:t>
            </a:r>
            <a:endParaRPr b="1" i="0" sz="1600" u="none" cap="none" strike="noStrike">
              <a:solidFill>
                <a:schemeClr val="lt1"/>
              </a:solidFill>
              <a:latin typeface="Times New Roman"/>
              <a:ea typeface="Times New Roman"/>
              <a:cs typeface="Times New Roman"/>
              <a:sym typeface="Times New Roman"/>
            </a:endParaRPr>
          </a:p>
        </p:txBody>
      </p:sp>
      <p:pic>
        <p:nvPicPr>
          <p:cNvPr id="184" name="Google Shape;184;p22"/>
          <p:cNvPicPr preferRelativeResize="0"/>
          <p:nvPr/>
        </p:nvPicPr>
        <p:blipFill rotWithShape="1">
          <a:blip r:embed="rId3">
            <a:alphaModFix/>
          </a:blip>
          <a:srcRect b="3012" l="1848" r="56739" t="0"/>
          <a:stretch/>
        </p:blipFill>
        <p:spPr>
          <a:xfrm>
            <a:off x="99391" y="497889"/>
            <a:ext cx="3247781" cy="1919681"/>
          </a:xfrm>
          <a:prstGeom prst="rect">
            <a:avLst/>
          </a:prstGeom>
          <a:noFill/>
          <a:ln>
            <a:noFill/>
          </a:ln>
        </p:spPr>
      </p:pic>
      <p:pic>
        <p:nvPicPr>
          <p:cNvPr id="185" name="Google Shape;185;p22"/>
          <p:cNvPicPr preferRelativeResize="0"/>
          <p:nvPr/>
        </p:nvPicPr>
        <p:blipFill rotWithShape="1">
          <a:blip r:embed="rId3">
            <a:alphaModFix/>
          </a:blip>
          <a:srcRect b="25190" l="44131" r="1085" t="0"/>
          <a:stretch/>
        </p:blipFill>
        <p:spPr>
          <a:xfrm>
            <a:off x="3790553" y="388310"/>
            <a:ext cx="4027800" cy="2183440"/>
          </a:xfrm>
          <a:prstGeom prst="rect">
            <a:avLst/>
          </a:prstGeom>
          <a:noFill/>
          <a:ln>
            <a:noFill/>
          </a:ln>
        </p:spPr>
      </p:pic>
      <p:pic>
        <p:nvPicPr>
          <p:cNvPr id="186" name="Google Shape;186;p22"/>
          <p:cNvPicPr preferRelativeResize="0"/>
          <p:nvPr/>
        </p:nvPicPr>
        <p:blipFill rotWithShape="1">
          <a:blip r:embed="rId4">
            <a:alphaModFix/>
          </a:blip>
          <a:srcRect b="44760" l="53478" r="1086" t="3511"/>
          <a:stretch/>
        </p:blipFill>
        <p:spPr>
          <a:xfrm>
            <a:off x="29817" y="2789107"/>
            <a:ext cx="3001618" cy="1577510"/>
          </a:xfrm>
          <a:prstGeom prst="rect">
            <a:avLst/>
          </a:prstGeom>
          <a:noFill/>
          <a:ln>
            <a:noFill/>
          </a:ln>
        </p:spPr>
      </p:pic>
      <p:pic>
        <p:nvPicPr>
          <p:cNvPr id="187" name="Google Shape;187;p22"/>
          <p:cNvPicPr preferRelativeResize="0"/>
          <p:nvPr/>
        </p:nvPicPr>
        <p:blipFill rotWithShape="1">
          <a:blip r:embed="rId4">
            <a:alphaModFix/>
          </a:blip>
          <a:srcRect b="6143" l="0" r="57717" t="71957"/>
          <a:stretch/>
        </p:blipFill>
        <p:spPr>
          <a:xfrm>
            <a:off x="99391" y="4366617"/>
            <a:ext cx="2862470" cy="684344"/>
          </a:xfrm>
          <a:prstGeom prst="rect">
            <a:avLst/>
          </a:prstGeom>
          <a:noFill/>
          <a:ln>
            <a:noFill/>
          </a:ln>
        </p:spPr>
      </p:pic>
      <p:grpSp>
        <p:nvGrpSpPr>
          <p:cNvPr id="188" name="Google Shape;188;p22"/>
          <p:cNvGrpSpPr/>
          <p:nvPr/>
        </p:nvGrpSpPr>
        <p:grpSpPr>
          <a:xfrm>
            <a:off x="3176211" y="2754198"/>
            <a:ext cx="2936356" cy="1577511"/>
            <a:chOff x="3182689" y="2691020"/>
            <a:chExt cx="4033119" cy="2166730"/>
          </a:xfrm>
        </p:grpSpPr>
        <p:pic>
          <p:nvPicPr>
            <p:cNvPr id="189" name="Google Shape;189;p22"/>
            <p:cNvPicPr preferRelativeResize="0"/>
            <p:nvPr/>
          </p:nvPicPr>
          <p:blipFill rotWithShape="1">
            <a:blip r:embed="rId5">
              <a:alphaModFix/>
            </a:blip>
            <a:srcRect b="57875" l="0" r="54890" t="0"/>
            <a:stretch/>
          </p:blipFill>
          <p:spPr>
            <a:xfrm>
              <a:off x="3182689" y="2691020"/>
              <a:ext cx="4033119" cy="2166730"/>
            </a:xfrm>
            <a:prstGeom prst="rect">
              <a:avLst/>
            </a:prstGeom>
            <a:noFill/>
            <a:ln>
              <a:noFill/>
            </a:ln>
          </p:spPr>
        </p:pic>
        <p:pic>
          <p:nvPicPr>
            <p:cNvPr id="190" name="Google Shape;190;p22"/>
            <p:cNvPicPr preferRelativeResize="0"/>
            <p:nvPr/>
          </p:nvPicPr>
          <p:blipFill rotWithShape="1">
            <a:blip r:embed="rId6">
              <a:alphaModFix/>
            </a:blip>
            <a:srcRect b="81902" l="10652" r="68370" t="0"/>
            <a:stretch/>
          </p:blipFill>
          <p:spPr>
            <a:xfrm>
              <a:off x="5754759" y="4141784"/>
              <a:ext cx="1422069" cy="613406"/>
            </a:xfrm>
            <a:prstGeom prst="rect">
              <a:avLst/>
            </a:prstGeom>
            <a:noFill/>
            <a:ln>
              <a:noFill/>
            </a:ln>
          </p:spPr>
        </p:pic>
      </p:grpSp>
      <p:pic>
        <p:nvPicPr>
          <p:cNvPr id="191" name="Google Shape;191;p22"/>
          <p:cNvPicPr preferRelativeResize="0"/>
          <p:nvPr/>
        </p:nvPicPr>
        <p:blipFill rotWithShape="1">
          <a:blip r:embed="rId6">
            <a:alphaModFix/>
          </a:blip>
          <a:srcRect b="3125" l="48452" r="1405" t="1269"/>
          <a:stretch/>
        </p:blipFill>
        <p:spPr>
          <a:xfrm>
            <a:off x="6351104" y="2691728"/>
            <a:ext cx="2474843" cy="23592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b="27918" l="0" r="54102" t="31938"/>
          <a:stretch/>
        </p:blipFill>
        <p:spPr>
          <a:xfrm>
            <a:off x="0" y="596348"/>
            <a:ext cx="3456188" cy="1590261"/>
          </a:xfrm>
          <a:prstGeom prst="rect">
            <a:avLst/>
          </a:prstGeom>
          <a:noFill/>
          <a:ln>
            <a:noFill/>
          </a:ln>
        </p:spPr>
      </p:pic>
      <p:sp>
        <p:nvSpPr>
          <p:cNvPr id="197" name="Google Shape;197;p23"/>
          <p:cNvSpPr txBox="1"/>
          <p:nvPr/>
        </p:nvSpPr>
        <p:spPr>
          <a:xfrm>
            <a:off x="3964555" y="66626"/>
            <a:ext cx="1214889"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Dropout</a:t>
            </a:r>
            <a:endParaRPr b="1" i="0" sz="1600" u="none" cap="none" strike="noStrike">
              <a:solidFill>
                <a:schemeClr val="lt1"/>
              </a:solidFill>
              <a:latin typeface="Times New Roman"/>
              <a:ea typeface="Times New Roman"/>
              <a:cs typeface="Times New Roman"/>
              <a:sym typeface="Times New Roman"/>
            </a:endParaRPr>
          </a:p>
        </p:txBody>
      </p:sp>
      <p:pic>
        <p:nvPicPr>
          <p:cNvPr id="198" name="Google Shape;198;p23"/>
          <p:cNvPicPr preferRelativeResize="0"/>
          <p:nvPr/>
        </p:nvPicPr>
        <p:blipFill rotWithShape="1">
          <a:blip r:embed="rId3">
            <a:alphaModFix/>
          </a:blip>
          <a:srcRect b="27743" l="53244" r="857" t="2330"/>
          <a:stretch/>
        </p:blipFill>
        <p:spPr>
          <a:xfrm>
            <a:off x="3492224" y="505049"/>
            <a:ext cx="2670037" cy="2140032"/>
          </a:xfrm>
          <a:prstGeom prst="rect">
            <a:avLst/>
          </a:prstGeom>
          <a:noFill/>
          <a:ln>
            <a:noFill/>
          </a:ln>
        </p:spPr>
      </p:pic>
      <p:pic>
        <p:nvPicPr>
          <p:cNvPr id="199" name="Google Shape;199;p23"/>
          <p:cNvPicPr preferRelativeResize="0"/>
          <p:nvPr/>
        </p:nvPicPr>
        <p:blipFill rotWithShape="1">
          <a:blip r:embed="rId4">
            <a:alphaModFix/>
          </a:blip>
          <a:srcRect b="32770" l="54131" r="0" t="0"/>
          <a:stretch/>
        </p:blipFill>
        <p:spPr>
          <a:xfrm>
            <a:off x="6353212" y="477079"/>
            <a:ext cx="2790788" cy="1709530"/>
          </a:xfrm>
          <a:prstGeom prst="rect">
            <a:avLst/>
          </a:prstGeom>
          <a:noFill/>
          <a:ln>
            <a:noFill/>
          </a:ln>
        </p:spPr>
      </p:pic>
      <p:pic>
        <p:nvPicPr>
          <p:cNvPr id="200" name="Google Shape;200;p23"/>
          <p:cNvPicPr preferRelativeResize="0"/>
          <p:nvPr/>
        </p:nvPicPr>
        <p:blipFill rotWithShape="1">
          <a:blip r:embed="rId5">
            <a:alphaModFix/>
          </a:blip>
          <a:srcRect b="44785" l="9348" r="59348" t="5288"/>
          <a:stretch/>
        </p:blipFill>
        <p:spPr>
          <a:xfrm>
            <a:off x="-31132" y="2956892"/>
            <a:ext cx="1759226" cy="1418289"/>
          </a:xfrm>
          <a:prstGeom prst="rect">
            <a:avLst/>
          </a:prstGeom>
          <a:noFill/>
          <a:ln>
            <a:noFill/>
          </a:ln>
        </p:spPr>
      </p:pic>
      <p:pic>
        <p:nvPicPr>
          <p:cNvPr id="201" name="Google Shape;201;p23"/>
          <p:cNvPicPr preferRelativeResize="0"/>
          <p:nvPr/>
        </p:nvPicPr>
        <p:blipFill rotWithShape="1">
          <a:blip r:embed="rId5">
            <a:alphaModFix/>
          </a:blip>
          <a:srcRect b="44140" l="56643" r="11303" t="7262"/>
          <a:stretch/>
        </p:blipFill>
        <p:spPr>
          <a:xfrm>
            <a:off x="1796510" y="2956891"/>
            <a:ext cx="1850576" cy="1418289"/>
          </a:xfrm>
          <a:prstGeom prst="rect">
            <a:avLst/>
          </a:prstGeom>
          <a:noFill/>
          <a:ln>
            <a:noFill/>
          </a:ln>
        </p:spPr>
      </p:pic>
      <p:pic>
        <p:nvPicPr>
          <p:cNvPr id="202" name="Google Shape;202;p23"/>
          <p:cNvPicPr preferRelativeResize="0"/>
          <p:nvPr/>
        </p:nvPicPr>
        <p:blipFill rotWithShape="1">
          <a:blip r:embed="rId6">
            <a:alphaModFix/>
          </a:blip>
          <a:srcRect b="5525" l="3108" r="2263" t="39845"/>
          <a:stretch/>
        </p:blipFill>
        <p:spPr>
          <a:xfrm>
            <a:off x="4134678" y="2889048"/>
            <a:ext cx="4712783" cy="16389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4"/>
          <p:cNvPicPr preferRelativeResize="0"/>
          <p:nvPr/>
        </p:nvPicPr>
        <p:blipFill rotWithShape="1">
          <a:blip r:embed="rId3">
            <a:alphaModFix/>
          </a:blip>
          <a:srcRect b="0" l="0" r="0" t="0"/>
          <a:stretch/>
        </p:blipFill>
        <p:spPr>
          <a:xfrm>
            <a:off x="4661452" y="31425"/>
            <a:ext cx="4482547" cy="2531272"/>
          </a:xfrm>
          <a:prstGeom prst="rect">
            <a:avLst/>
          </a:prstGeom>
          <a:noFill/>
          <a:ln>
            <a:noFill/>
          </a:ln>
        </p:spPr>
      </p:pic>
      <p:pic>
        <p:nvPicPr>
          <p:cNvPr id="208" name="Google Shape;208;p24"/>
          <p:cNvPicPr preferRelativeResize="0"/>
          <p:nvPr/>
        </p:nvPicPr>
        <p:blipFill rotWithShape="1">
          <a:blip r:embed="rId4">
            <a:alphaModFix/>
          </a:blip>
          <a:srcRect b="6712" l="0" r="1499" t="6369"/>
          <a:stretch/>
        </p:blipFill>
        <p:spPr>
          <a:xfrm>
            <a:off x="0" y="208722"/>
            <a:ext cx="4837043" cy="2176669"/>
          </a:xfrm>
          <a:prstGeom prst="rect">
            <a:avLst/>
          </a:prstGeom>
          <a:noFill/>
          <a:ln>
            <a:noFill/>
          </a:ln>
        </p:spPr>
      </p:pic>
      <p:pic>
        <p:nvPicPr>
          <p:cNvPr id="209" name="Google Shape;209;p24"/>
          <p:cNvPicPr preferRelativeResize="0"/>
          <p:nvPr/>
        </p:nvPicPr>
        <p:blipFill rotWithShape="1">
          <a:blip r:embed="rId5">
            <a:alphaModFix/>
          </a:blip>
          <a:srcRect b="11057" l="2283" r="0" t="9157"/>
          <a:stretch/>
        </p:blipFill>
        <p:spPr>
          <a:xfrm>
            <a:off x="208722" y="2716616"/>
            <a:ext cx="4747326" cy="1885201"/>
          </a:xfrm>
          <a:prstGeom prst="rect">
            <a:avLst/>
          </a:prstGeom>
          <a:noFill/>
          <a:ln>
            <a:noFill/>
          </a:ln>
        </p:spPr>
      </p:pic>
      <p:pic>
        <p:nvPicPr>
          <p:cNvPr id="210" name="Google Shape;210;p24"/>
          <p:cNvPicPr preferRelativeResize="0"/>
          <p:nvPr/>
        </p:nvPicPr>
        <p:blipFill rotWithShape="1">
          <a:blip r:embed="rId6">
            <a:alphaModFix/>
          </a:blip>
          <a:srcRect b="6624" l="51848" r="0" t="2675"/>
          <a:stretch/>
        </p:blipFill>
        <p:spPr>
          <a:xfrm>
            <a:off x="5105576" y="2612229"/>
            <a:ext cx="2971623" cy="2233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nvSpPr>
        <p:spPr>
          <a:xfrm>
            <a:off x="1379617" y="1208450"/>
            <a:ext cx="7197365" cy="2008212"/>
          </a:xfrm>
          <a:prstGeom prst="rect">
            <a:avLst/>
          </a:prstGeom>
          <a:noFill/>
          <a:ln>
            <a:noFill/>
          </a:ln>
        </p:spPr>
        <p:txBody>
          <a:bodyPr anchorCtr="0" anchor="t" bIns="34275" lIns="68575" spcFirstLastPara="1" rIns="68575" wrap="square" tIns="34275">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n" sz="1800" u="none" cap="none" strike="noStrike">
                <a:solidFill>
                  <a:schemeClr val="dk1"/>
                </a:solidFill>
                <a:latin typeface="Times New Roman"/>
                <a:ea typeface="Times New Roman"/>
                <a:cs typeface="Times New Roman"/>
                <a:sym typeface="Times New Roman"/>
              </a:rPr>
              <a:t>Bias and Variance</a:t>
            </a:r>
            <a:endParaRPr b="0" i="0" sz="11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 sz="1800" u="none" cap="none" strike="noStrike">
                <a:solidFill>
                  <a:schemeClr val="dk1"/>
                </a:solidFill>
                <a:latin typeface="Times New Roman"/>
                <a:ea typeface="Times New Roman"/>
                <a:cs typeface="Times New Roman"/>
                <a:sym typeface="Times New Roman"/>
              </a:rPr>
              <a:t>Train and Test Error</a:t>
            </a:r>
            <a:endParaRPr b="0" i="0" sz="11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 sz="1800" u="none" cap="none" strike="noStrike">
                <a:solidFill>
                  <a:schemeClr val="dk1"/>
                </a:solidFill>
                <a:latin typeface="Times New Roman"/>
                <a:ea typeface="Times New Roman"/>
                <a:cs typeface="Times New Roman"/>
                <a:sym typeface="Times New Roman"/>
              </a:rPr>
              <a:t>True Error and Model Complexity</a:t>
            </a:r>
            <a:endParaRPr b="0" i="0" sz="11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 sz="1800" u="none" cap="none" strike="noStrike">
                <a:solidFill>
                  <a:schemeClr val="dk1"/>
                </a:solidFill>
                <a:latin typeface="Times New Roman"/>
                <a:ea typeface="Times New Roman"/>
                <a:cs typeface="Times New Roman"/>
                <a:sym typeface="Times New Roman"/>
              </a:rPr>
              <a:t>Different types of Regularization</a:t>
            </a:r>
            <a:endParaRPr b="0" i="0" sz="1100" u="none" cap="none" strike="noStrike">
              <a:solidFill>
                <a:srgbClr val="000000"/>
              </a:solidFill>
              <a:latin typeface="Arial"/>
              <a:ea typeface="Arial"/>
              <a:cs typeface="Arial"/>
              <a:sym typeface="Arial"/>
            </a:endParaRPr>
          </a:p>
        </p:txBody>
      </p:sp>
      <p:sp>
        <p:nvSpPr>
          <p:cNvPr id="216" name="Google Shape;216;p25"/>
          <p:cNvSpPr txBox="1"/>
          <p:nvPr/>
        </p:nvSpPr>
        <p:spPr>
          <a:xfrm>
            <a:off x="1538924" y="283105"/>
            <a:ext cx="6066149"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Topics on which Week 7 Assignment Questions are based</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nvSpPr>
        <p:spPr>
          <a:xfrm>
            <a:off x="538480" y="377819"/>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sng" cap="none" strike="noStrike">
                <a:solidFill>
                  <a:srgbClr val="333333"/>
                </a:solidFill>
                <a:latin typeface="Helvetica Neue"/>
                <a:ea typeface="Helvetica Neue"/>
                <a:cs typeface="Helvetica Neue"/>
                <a:sym typeface="Helvetica Neue"/>
              </a:rPr>
              <a:t>Common Data Q1-Q2</a:t>
            </a:r>
            <a:endParaRPr b="0" i="0" sz="1800" u="none" cap="none" strike="noStrike">
              <a:solidFill>
                <a:srgbClr val="000000"/>
              </a:solidFill>
              <a:latin typeface="Arial"/>
              <a:ea typeface="Arial"/>
              <a:cs typeface="Arial"/>
              <a:sym typeface="Arial"/>
            </a:endParaRPr>
          </a:p>
        </p:txBody>
      </p:sp>
      <p:pic>
        <p:nvPicPr>
          <p:cNvPr id="222" name="Google Shape;222;p26"/>
          <p:cNvPicPr preferRelativeResize="0"/>
          <p:nvPr/>
        </p:nvPicPr>
        <p:blipFill rotWithShape="1">
          <a:blip r:embed="rId3">
            <a:alphaModFix/>
          </a:blip>
          <a:srcRect b="0" l="0" r="0" t="0"/>
          <a:stretch/>
        </p:blipFill>
        <p:spPr>
          <a:xfrm>
            <a:off x="538480" y="1115309"/>
            <a:ext cx="2972215" cy="9621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1</a:t>
            </a:r>
            <a:endParaRPr b="1" i="0" sz="1800" u="none" cap="none" strike="noStrike">
              <a:solidFill>
                <a:schemeClr val="lt1"/>
              </a:solidFill>
              <a:latin typeface="Times New Roman"/>
              <a:ea typeface="Times New Roman"/>
              <a:cs typeface="Times New Roman"/>
              <a:sym typeface="Times New Roman"/>
            </a:endParaRPr>
          </a:p>
        </p:txBody>
      </p:sp>
      <p:sp>
        <p:nvSpPr>
          <p:cNvPr id="229" name="Google Shape;229;p27"/>
          <p:cNvSpPr txBox="1"/>
          <p:nvPr/>
        </p:nvSpPr>
        <p:spPr>
          <a:xfrm>
            <a:off x="-1" y="517217"/>
            <a:ext cx="9069495" cy="1210366"/>
          </a:xfrm>
          <a:prstGeom prst="rect">
            <a:avLst/>
          </a:prstGeom>
          <a:blipFill rotWithShape="1">
            <a:blip r:embed="rId3">
              <a:alphaModFix/>
            </a:blip>
            <a:stretch>
              <a:fillRect b="-8079" l="-805" r="-536" t="-40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30" name="Google Shape;230;p27"/>
          <p:cNvSpPr txBox="1"/>
          <p:nvPr/>
        </p:nvSpPr>
        <p:spPr>
          <a:xfrm>
            <a:off x="0" y="2318787"/>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1</a:t>
            </a:r>
            <a:endParaRPr b="1" i="0" sz="1800" u="none" cap="none" strike="noStrike">
              <a:solidFill>
                <a:schemeClr val="lt1"/>
              </a:solidFill>
              <a:latin typeface="Times New Roman"/>
              <a:ea typeface="Times New Roman"/>
              <a:cs typeface="Times New Roman"/>
              <a:sym typeface="Times New Roman"/>
            </a:endParaRPr>
          </a:p>
        </p:txBody>
      </p:sp>
      <p:sp>
        <p:nvSpPr>
          <p:cNvPr id="231" name="Google Shape;231;p27"/>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1</a:t>
            </a:r>
            <a:endParaRPr b="1" i="0" sz="1800" u="none" cap="none" strike="noStrike">
              <a:solidFill>
                <a:schemeClr val="lt1"/>
              </a:solidFill>
              <a:latin typeface="Times New Roman"/>
              <a:ea typeface="Times New Roman"/>
              <a:cs typeface="Times New Roman"/>
              <a:sym typeface="Times New Roman"/>
            </a:endParaRPr>
          </a:p>
        </p:txBody>
      </p:sp>
      <p:sp>
        <p:nvSpPr>
          <p:cNvPr id="232" name="Google Shape;232;p27"/>
          <p:cNvSpPr txBox="1"/>
          <p:nvPr/>
        </p:nvSpPr>
        <p:spPr>
          <a:xfrm>
            <a:off x="3017817" y="4763840"/>
            <a:ext cx="856530" cy="346218"/>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b)</a:t>
            </a:r>
            <a:endParaRPr b="1" i="0" sz="1800" u="none" cap="none" strike="noStrike">
              <a:solidFill>
                <a:schemeClr val="lt1"/>
              </a:solidFill>
              <a:latin typeface="Times New Roman"/>
              <a:ea typeface="Times New Roman"/>
              <a:cs typeface="Times New Roman"/>
              <a:sym typeface="Times New Roman"/>
            </a:endParaRPr>
          </a:p>
        </p:txBody>
      </p:sp>
      <p:cxnSp>
        <p:nvCxnSpPr>
          <p:cNvPr id="233" name="Google Shape;233;p27"/>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34" name="Google Shape;234;p27"/>
          <p:cNvPicPr preferRelativeResize="0"/>
          <p:nvPr/>
        </p:nvPicPr>
        <p:blipFill rotWithShape="1">
          <a:blip r:embed="rId4">
            <a:alphaModFix/>
          </a:blip>
          <a:srcRect b="0" l="2568" r="2843" t="0"/>
          <a:stretch/>
        </p:blipFill>
        <p:spPr>
          <a:xfrm>
            <a:off x="101897" y="2820929"/>
            <a:ext cx="5737014" cy="1549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2</a:t>
            </a:r>
            <a:endParaRPr b="1" i="0" sz="1800" u="none" cap="none" strike="noStrike">
              <a:solidFill>
                <a:schemeClr val="lt1"/>
              </a:solidFill>
              <a:latin typeface="Times New Roman"/>
              <a:ea typeface="Times New Roman"/>
              <a:cs typeface="Times New Roman"/>
              <a:sym typeface="Times New Roman"/>
            </a:endParaRPr>
          </a:p>
        </p:txBody>
      </p:sp>
      <p:sp>
        <p:nvSpPr>
          <p:cNvPr id="241" name="Google Shape;241;p28"/>
          <p:cNvSpPr txBox="1"/>
          <p:nvPr/>
        </p:nvSpPr>
        <p:spPr>
          <a:xfrm>
            <a:off x="0" y="486438"/>
            <a:ext cx="8833402" cy="1636636"/>
          </a:xfrm>
          <a:prstGeom prst="rect">
            <a:avLst/>
          </a:prstGeom>
          <a:blipFill rotWithShape="1">
            <a:blip r:embed="rId3">
              <a:alphaModFix/>
            </a:blip>
            <a:stretch>
              <a:fillRect b="-3730" l="-482" r="0" t="-149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42" name="Google Shape;242;p28"/>
          <p:cNvSpPr txBox="1"/>
          <p:nvPr/>
        </p:nvSpPr>
        <p:spPr>
          <a:xfrm>
            <a:off x="0" y="2153847"/>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2</a:t>
            </a:r>
            <a:endParaRPr b="1" i="0" sz="1800" u="none" cap="none" strike="noStrike">
              <a:solidFill>
                <a:schemeClr val="lt1"/>
              </a:solidFill>
              <a:latin typeface="Times New Roman"/>
              <a:ea typeface="Times New Roman"/>
              <a:cs typeface="Times New Roman"/>
              <a:sym typeface="Times New Roman"/>
            </a:endParaRPr>
          </a:p>
        </p:txBody>
      </p:sp>
      <p:sp>
        <p:nvSpPr>
          <p:cNvPr id="243" name="Google Shape;243;p28"/>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2</a:t>
            </a:r>
            <a:endParaRPr b="1" i="0" sz="1800" u="none" cap="none" strike="noStrike">
              <a:solidFill>
                <a:schemeClr val="lt1"/>
              </a:solidFill>
              <a:latin typeface="Times New Roman"/>
              <a:ea typeface="Times New Roman"/>
              <a:cs typeface="Times New Roman"/>
              <a:sym typeface="Times New Roman"/>
            </a:endParaRPr>
          </a:p>
        </p:txBody>
      </p:sp>
      <p:sp>
        <p:nvSpPr>
          <p:cNvPr id="244" name="Google Shape;244;p28"/>
          <p:cNvSpPr txBox="1"/>
          <p:nvPr/>
        </p:nvSpPr>
        <p:spPr>
          <a:xfrm>
            <a:off x="3017816" y="4763840"/>
            <a:ext cx="842983"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 d)</a:t>
            </a:r>
            <a:endParaRPr b="1" i="0" sz="1800" u="none" cap="none" strike="noStrike">
              <a:solidFill>
                <a:schemeClr val="lt1"/>
              </a:solidFill>
              <a:latin typeface="Times New Roman"/>
              <a:ea typeface="Times New Roman"/>
              <a:cs typeface="Times New Roman"/>
              <a:sym typeface="Times New Roman"/>
            </a:endParaRPr>
          </a:p>
        </p:txBody>
      </p:sp>
      <p:cxnSp>
        <p:nvCxnSpPr>
          <p:cNvPr id="245" name="Google Shape;245;p28"/>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46" name="Google Shape;246;p28"/>
          <p:cNvPicPr preferRelativeResize="0"/>
          <p:nvPr/>
        </p:nvPicPr>
        <p:blipFill rotWithShape="1">
          <a:blip r:embed="rId4">
            <a:alphaModFix/>
          </a:blip>
          <a:srcRect b="0" l="0" r="0" t="0"/>
          <a:stretch/>
        </p:blipFill>
        <p:spPr>
          <a:xfrm>
            <a:off x="2792462" y="2449003"/>
            <a:ext cx="2741351" cy="337645"/>
          </a:xfrm>
          <a:prstGeom prst="rect">
            <a:avLst/>
          </a:prstGeom>
          <a:noFill/>
          <a:ln>
            <a:noFill/>
          </a:ln>
        </p:spPr>
      </p:pic>
      <p:pic>
        <p:nvPicPr>
          <p:cNvPr id="247" name="Google Shape;247;p28"/>
          <p:cNvPicPr preferRelativeResize="0"/>
          <p:nvPr/>
        </p:nvPicPr>
        <p:blipFill rotWithShape="1">
          <a:blip r:embed="rId5">
            <a:alphaModFix/>
          </a:blip>
          <a:srcRect b="0" l="0" r="0" t="0"/>
          <a:stretch/>
        </p:blipFill>
        <p:spPr>
          <a:xfrm>
            <a:off x="38067" y="2714674"/>
            <a:ext cx="4461738" cy="1957522"/>
          </a:xfrm>
          <a:prstGeom prst="rect">
            <a:avLst/>
          </a:prstGeom>
          <a:noFill/>
          <a:ln>
            <a:noFill/>
          </a:ln>
        </p:spPr>
      </p:pic>
      <p:pic>
        <p:nvPicPr>
          <p:cNvPr id="248" name="Google Shape;248;p28"/>
          <p:cNvPicPr preferRelativeResize="0"/>
          <p:nvPr/>
        </p:nvPicPr>
        <p:blipFill rotWithShape="1">
          <a:blip r:embed="rId6">
            <a:alphaModFix/>
          </a:blip>
          <a:srcRect b="0" l="0" r="0" t="0"/>
          <a:stretch/>
        </p:blipFill>
        <p:spPr>
          <a:xfrm>
            <a:off x="4572000" y="2786648"/>
            <a:ext cx="4533933" cy="1813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nvSpPr>
        <p:spPr>
          <a:xfrm>
            <a:off x="342053" y="249996"/>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sng" cap="none" strike="noStrike">
                <a:solidFill>
                  <a:srgbClr val="333333"/>
                </a:solidFill>
                <a:latin typeface="Helvetica Neue"/>
                <a:ea typeface="Helvetica Neue"/>
                <a:cs typeface="Helvetica Neue"/>
                <a:sym typeface="Helvetica Neue"/>
              </a:rPr>
              <a:t>Common Data Q3-Q4</a:t>
            </a:r>
            <a:endParaRPr b="0" i="0" sz="1800" u="none" cap="none" strike="noStrike">
              <a:solidFill>
                <a:srgbClr val="000000"/>
              </a:solidFill>
              <a:latin typeface="Arial"/>
              <a:ea typeface="Arial"/>
              <a:cs typeface="Arial"/>
              <a:sym typeface="Arial"/>
            </a:endParaRPr>
          </a:p>
        </p:txBody>
      </p:sp>
      <p:sp>
        <p:nvSpPr>
          <p:cNvPr id="254" name="Google Shape;254;p29"/>
          <p:cNvSpPr txBox="1"/>
          <p:nvPr/>
        </p:nvSpPr>
        <p:spPr>
          <a:xfrm>
            <a:off x="342053" y="860837"/>
            <a:ext cx="7772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Consider a function and its contour plot given below:</a:t>
            </a:r>
            <a:endParaRPr b="0" i="0" sz="1800" u="none" cap="none" strike="noStrike">
              <a:solidFill>
                <a:schemeClr val="dk1"/>
              </a:solidFill>
              <a:latin typeface="Times New Roman"/>
              <a:ea typeface="Times New Roman"/>
              <a:cs typeface="Times New Roman"/>
              <a:sym typeface="Times New Roman"/>
            </a:endParaRPr>
          </a:p>
        </p:txBody>
      </p:sp>
      <p:pic>
        <p:nvPicPr>
          <p:cNvPr id="255" name="Google Shape;255;p29"/>
          <p:cNvPicPr preferRelativeResize="0"/>
          <p:nvPr/>
        </p:nvPicPr>
        <p:blipFill rotWithShape="1">
          <a:blip r:embed="rId3">
            <a:alphaModFix/>
          </a:blip>
          <a:srcRect b="0" l="0" r="0" t="0"/>
          <a:stretch/>
        </p:blipFill>
        <p:spPr>
          <a:xfrm>
            <a:off x="1314027" y="1343855"/>
            <a:ext cx="4514682" cy="35016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nvSpPr>
        <p:spPr>
          <a:xfrm>
            <a:off x="-1" y="83748"/>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3</a:t>
            </a:r>
            <a:endParaRPr b="1" i="0" sz="1800" u="none" cap="none" strike="noStrike">
              <a:solidFill>
                <a:schemeClr val="lt1"/>
              </a:solidFill>
              <a:latin typeface="Times New Roman"/>
              <a:ea typeface="Times New Roman"/>
              <a:cs typeface="Times New Roman"/>
              <a:sym typeface="Times New Roman"/>
            </a:endParaRPr>
          </a:p>
        </p:txBody>
      </p:sp>
      <p:sp>
        <p:nvSpPr>
          <p:cNvPr id="262" name="Google Shape;262;p30"/>
          <p:cNvSpPr txBox="1"/>
          <p:nvPr/>
        </p:nvSpPr>
        <p:spPr>
          <a:xfrm>
            <a:off x="-1" y="517216"/>
            <a:ext cx="9096588" cy="34621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What is the sum of the elements of ∇L(w∗,b∗)?</a:t>
            </a:r>
            <a:endParaRPr b="0" i="0" sz="1800" u="none" cap="none" strike="noStrike">
              <a:solidFill>
                <a:schemeClr val="dk1"/>
              </a:solidFill>
              <a:latin typeface="Times New Roman"/>
              <a:ea typeface="Times New Roman"/>
              <a:cs typeface="Times New Roman"/>
              <a:sym typeface="Times New Roman"/>
            </a:endParaRPr>
          </a:p>
        </p:txBody>
      </p:sp>
      <p:sp>
        <p:nvSpPr>
          <p:cNvPr id="263" name="Google Shape;263;p30"/>
          <p:cNvSpPr txBox="1"/>
          <p:nvPr/>
        </p:nvSpPr>
        <p:spPr>
          <a:xfrm>
            <a:off x="0" y="1037871"/>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3</a:t>
            </a:r>
            <a:endParaRPr b="1" i="0" sz="1800" u="none" cap="none" strike="noStrike">
              <a:solidFill>
                <a:schemeClr val="lt1"/>
              </a:solidFill>
              <a:latin typeface="Times New Roman"/>
              <a:ea typeface="Times New Roman"/>
              <a:cs typeface="Times New Roman"/>
              <a:sym typeface="Times New Roman"/>
            </a:endParaRPr>
          </a:p>
        </p:txBody>
      </p:sp>
      <p:sp>
        <p:nvSpPr>
          <p:cNvPr id="264" name="Google Shape;264;p30"/>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3</a:t>
            </a:r>
            <a:endParaRPr b="1" i="0" sz="1800" u="none" cap="none" strike="noStrike">
              <a:solidFill>
                <a:schemeClr val="lt1"/>
              </a:solidFill>
              <a:latin typeface="Times New Roman"/>
              <a:ea typeface="Times New Roman"/>
              <a:cs typeface="Times New Roman"/>
              <a:sym typeface="Times New Roman"/>
            </a:endParaRPr>
          </a:p>
        </p:txBody>
      </p:sp>
      <p:sp>
        <p:nvSpPr>
          <p:cNvPr id="265" name="Google Shape;265;p30"/>
          <p:cNvSpPr txBox="1"/>
          <p:nvPr/>
        </p:nvSpPr>
        <p:spPr>
          <a:xfrm>
            <a:off x="3017816" y="4763840"/>
            <a:ext cx="646557"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0</a:t>
            </a:r>
            <a:endParaRPr b="1" i="0" sz="1800" u="none" cap="none" strike="noStrike">
              <a:solidFill>
                <a:schemeClr val="lt1"/>
              </a:solidFill>
              <a:latin typeface="Times New Roman"/>
              <a:ea typeface="Times New Roman"/>
              <a:cs typeface="Times New Roman"/>
              <a:sym typeface="Times New Roman"/>
            </a:endParaRPr>
          </a:p>
        </p:txBody>
      </p:sp>
      <p:cxnSp>
        <p:nvCxnSpPr>
          <p:cNvPr id="266" name="Google Shape;266;p30"/>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67" name="Google Shape;267;p30"/>
          <p:cNvPicPr preferRelativeResize="0"/>
          <p:nvPr/>
        </p:nvPicPr>
        <p:blipFill rotWithShape="1">
          <a:blip r:embed="rId3">
            <a:alphaModFix/>
          </a:blip>
          <a:srcRect b="0" l="0" r="0" t="0"/>
          <a:stretch/>
        </p:blipFill>
        <p:spPr>
          <a:xfrm>
            <a:off x="93007" y="1984034"/>
            <a:ext cx="4206675" cy="2690138"/>
          </a:xfrm>
          <a:prstGeom prst="rect">
            <a:avLst/>
          </a:prstGeom>
          <a:noFill/>
          <a:ln>
            <a:noFill/>
          </a:ln>
        </p:spPr>
      </p:pic>
      <p:pic>
        <p:nvPicPr>
          <p:cNvPr id="268" name="Google Shape;268;p30"/>
          <p:cNvPicPr preferRelativeResize="0"/>
          <p:nvPr/>
        </p:nvPicPr>
        <p:blipFill rotWithShape="1">
          <a:blip r:embed="rId4">
            <a:alphaModFix/>
          </a:blip>
          <a:srcRect b="0" l="0" r="0" t="0"/>
          <a:stretch/>
        </p:blipFill>
        <p:spPr>
          <a:xfrm>
            <a:off x="4640868" y="2255520"/>
            <a:ext cx="4334394" cy="1917311"/>
          </a:xfrm>
          <a:prstGeom prst="rect">
            <a:avLst/>
          </a:prstGeom>
          <a:noFill/>
          <a:ln>
            <a:noFill/>
          </a:ln>
        </p:spPr>
      </p:pic>
      <p:pic>
        <p:nvPicPr>
          <p:cNvPr id="269" name="Google Shape;269;p30"/>
          <p:cNvPicPr preferRelativeResize="0"/>
          <p:nvPr/>
        </p:nvPicPr>
        <p:blipFill rotWithShape="1">
          <a:blip r:embed="rId5">
            <a:alphaModFix/>
          </a:blip>
          <a:srcRect b="0" l="0" r="0" t="0"/>
          <a:stretch/>
        </p:blipFill>
        <p:spPr>
          <a:xfrm>
            <a:off x="211477" y="1422096"/>
            <a:ext cx="3969733" cy="565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nvSpPr>
        <p:spPr>
          <a:xfrm>
            <a:off x="-1" y="83748"/>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4</a:t>
            </a:r>
            <a:endParaRPr b="1" i="0" sz="1800" u="none" cap="none" strike="noStrike">
              <a:solidFill>
                <a:schemeClr val="lt1"/>
              </a:solidFill>
              <a:latin typeface="Times New Roman"/>
              <a:ea typeface="Times New Roman"/>
              <a:cs typeface="Times New Roman"/>
              <a:sym typeface="Times New Roman"/>
            </a:endParaRPr>
          </a:p>
        </p:txBody>
      </p:sp>
      <p:sp>
        <p:nvSpPr>
          <p:cNvPr id="276" name="Google Shape;276;p31"/>
          <p:cNvSpPr txBox="1"/>
          <p:nvPr/>
        </p:nvSpPr>
        <p:spPr>
          <a:xfrm>
            <a:off x="-1" y="517216"/>
            <a:ext cx="9096588" cy="900216"/>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According to the eigen-values of the Hessian, which parameter is the loss more sensitive to?</a:t>
            </a:r>
            <a:endParaRPr/>
          </a:p>
          <a:p>
            <a:pPr indent="-342900" lvl="0" marL="342900" marR="0" rtl="0" algn="l">
              <a:lnSpc>
                <a:spcPct val="100000"/>
              </a:lnSpc>
              <a:spcBef>
                <a:spcPts val="0"/>
              </a:spcBef>
              <a:spcAft>
                <a:spcPts val="0"/>
              </a:spcAft>
              <a:buClr>
                <a:srgbClr val="000000"/>
              </a:buClr>
              <a:buSzPts val="1800"/>
              <a:buFont typeface="Arial"/>
              <a:buAutoNum type="alphaLcParenR"/>
            </a:pPr>
            <a:r>
              <a:rPr b="0" i="0" lang="en" sz="1800" u="none" cap="none" strike="noStrike">
                <a:solidFill>
                  <a:schemeClr val="dk1"/>
                </a:solidFill>
                <a:latin typeface="Times New Roman"/>
                <a:ea typeface="Times New Roman"/>
                <a:cs typeface="Times New Roman"/>
                <a:sym typeface="Times New Roman"/>
              </a:rPr>
              <a:t>b</a:t>
            </a:r>
            <a:endParaRPr/>
          </a:p>
          <a:p>
            <a:pPr indent="-342900" lvl="0" marL="342900" marR="0" rtl="0" algn="l">
              <a:lnSpc>
                <a:spcPct val="100000"/>
              </a:lnSpc>
              <a:spcBef>
                <a:spcPts val="0"/>
              </a:spcBef>
              <a:spcAft>
                <a:spcPts val="0"/>
              </a:spcAft>
              <a:buClr>
                <a:srgbClr val="000000"/>
              </a:buClr>
              <a:buSzPts val="1800"/>
              <a:buFont typeface="Arial"/>
              <a:buAutoNum type="alphaLcParenR"/>
            </a:pPr>
            <a:r>
              <a:rPr b="0" i="0" lang="en" sz="1800" u="none" cap="none" strike="noStrike">
                <a:solidFill>
                  <a:schemeClr val="dk1"/>
                </a:solidFill>
                <a:latin typeface="Times New Roman"/>
                <a:ea typeface="Times New Roman"/>
                <a:cs typeface="Times New Roman"/>
                <a:sym typeface="Times New Roman"/>
              </a:rPr>
              <a:t>w</a:t>
            </a:r>
            <a:endParaRPr/>
          </a:p>
        </p:txBody>
      </p:sp>
      <p:sp>
        <p:nvSpPr>
          <p:cNvPr id="277" name="Google Shape;277;p31"/>
          <p:cNvSpPr txBox="1"/>
          <p:nvPr/>
        </p:nvSpPr>
        <p:spPr>
          <a:xfrm>
            <a:off x="60959" y="1551250"/>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4</a:t>
            </a:r>
            <a:endParaRPr b="1" i="0" sz="1800" u="none" cap="none" strike="noStrike">
              <a:solidFill>
                <a:schemeClr val="lt1"/>
              </a:solidFill>
              <a:latin typeface="Times New Roman"/>
              <a:ea typeface="Times New Roman"/>
              <a:cs typeface="Times New Roman"/>
              <a:sym typeface="Times New Roman"/>
            </a:endParaRPr>
          </a:p>
        </p:txBody>
      </p:sp>
      <p:sp>
        <p:nvSpPr>
          <p:cNvPr id="278" name="Google Shape;278;p31"/>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4</a:t>
            </a:r>
            <a:endParaRPr b="1" i="0" sz="1800" u="none" cap="none" strike="noStrike">
              <a:solidFill>
                <a:schemeClr val="lt1"/>
              </a:solidFill>
              <a:latin typeface="Times New Roman"/>
              <a:ea typeface="Times New Roman"/>
              <a:cs typeface="Times New Roman"/>
              <a:sym typeface="Times New Roman"/>
            </a:endParaRPr>
          </a:p>
        </p:txBody>
      </p:sp>
      <p:sp>
        <p:nvSpPr>
          <p:cNvPr id="279" name="Google Shape;279;p31"/>
          <p:cNvSpPr txBox="1"/>
          <p:nvPr/>
        </p:nvSpPr>
        <p:spPr>
          <a:xfrm>
            <a:off x="3017816" y="4763840"/>
            <a:ext cx="646557"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a:t>
            </a:r>
            <a:endParaRPr b="1" i="0" sz="1800" u="none" cap="none" strike="noStrike">
              <a:solidFill>
                <a:schemeClr val="lt1"/>
              </a:solidFill>
              <a:latin typeface="Times New Roman"/>
              <a:ea typeface="Times New Roman"/>
              <a:cs typeface="Times New Roman"/>
              <a:sym typeface="Times New Roman"/>
            </a:endParaRPr>
          </a:p>
        </p:txBody>
      </p:sp>
      <p:cxnSp>
        <p:nvCxnSpPr>
          <p:cNvPr id="280" name="Google Shape;280;p31"/>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281" name="Google Shape;281;p31"/>
          <p:cNvPicPr preferRelativeResize="0"/>
          <p:nvPr/>
        </p:nvPicPr>
        <p:blipFill rotWithShape="1">
          <a:blip r:embed="rId3">
            <a:alphaModFix/>
          </a:blip>
          <a:srcRect b="0" l="0" r="0" t="0"/>
          <a:stretch/>
        </p:blipFill>
        <p:spPr>
          <a:xfrm>
            <a:off x="97140" y="1979439"/>
            <a:ext cx="3668832" cy="2679785"/>
          </a:xfrm>
          <a:prstGeom prst="rect">
            <a:avLst/>
          </a:prstGeom>
          <a:noFill/>
          <a:ln>
            <a:noFill/>
          </a:ln>
        </p:spPr>
      </p:pic>
      <p:pic>
        <p:nvPicPr>
          <p:cNvPr id="282" name="Google Shape;282;p31"/>
          <p:cNvPicPr preferRelativeResize="0"/>
          <p:nvPr/>
        </p:nvPicPr>
        <p:blipFill rotWithShape="1">
          <a:blip r:embed="rId4">
            <a:alphaModFix/>
          </a:blip>
          <a:srcRect b="56654" l="0" r="0" t="0"/>
          <a:stretch/>
        </p:blipFill>
        <p:spPr>
          <a:xfrm>
            <a:off x="4172373" y="2523280"/>
            <a:ext cx="4706183" cy="660187"/>
          </a:xfrm>
          <a:prstGeom prst="rect">
            <a:avLst/>
          </a:prstGeom>
          <a:noFill/>
          <a:ln>
            <a:noFill/>
          </a:ln>
        </p:spPr>
      </p:pic>
      <p:pic>
        <p:nvPicPr>
          <p:cNvPr id="283" name="Google Shape;283;p31"/>
          <p:cNvPicPr preferRelativeResize="0"/>
          <p:nvPr/>
        </p:nvPicPr>
        <p:blipFill rotWithShape="1">
          <a:blip r:embed="rId5">
            <a:alphaModFix/>
          </a:blip>
          <a:srcRect b="0" l="0" r="0" t="0"/>
          <a:stretch/>
        </p:blipFill>
        <p:spPr>
          <a:xfrm>
            <a:off x="4124960" y="3338241"/>
            <a:ext cx="4753597" cy="8396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3103965" y="0"/>
            <a:ext cx="2958906" cy="346218"/>
          </a:xfrm>
          <a:prstGeom prst="rect">
            <a:avLst/>
          </a:prstGeom>
          <a:solidFill>
            <a:srgbClr val="0070C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2700"/>
              <a:buFont typeface="Times New Roman"/>
              <a:buNone/>
            </a:pPr>
            <a:r>
              <a:rPr b="1" i="0" lang="en" sz="1800" u="none" cap="none" strike="noStrike">
                <a:solidFill>
                  <a:schemeClr val="lt1"/>
                </a:solidFill>
                <a:latin typeface="Times New Roman"/>
                <a:ea typeface="Times New Roman"/>
                <a:cs typeface="Times New Roman"/>
                <a:sym typeface="Times New Roman"/>
              </a:rPr>
              <a:t>Simple vs. Complex Model</a:t>
            </a:r>
            <a:endParaRPr b="0" i="0" sz="900" u="none" cap="none" strike="noStrike">
              <a:solidFill>
                <a:srgbClr val="000000"/>
              </a:solidFill>
              <a:latin typeface="Arial"/>
              <a:ea typeface="Arial"/>
              <a:cs typeface="Arial"/>
              <a:sym typeface="Arial"/>
            </a:endParaRPr>
          </a:p>
        </p:txBody>
      </p:sp>
      <p:pic>
        <p:nvPicPr>
          <p:cNvPr id="95" name="Google Shape;95;p14"/>
          <p:cNvPicPr preferRelativeResize="0"/>
          <p:nvPr/>
        </p:nvPicPr>
        <p:blipFill rotWithShape="1">
          <a:blip r:embed="rId3">
            <a:alphaModFix/>
          </a:blip>
          <a:srcRect b="2510" l="44202" r="0" t="6648"/>
          <a:stretch/>
        </p:blipFill>
        <p:spPr>
          <a:xfrm>
            <a:off x="2903767" y="405911"/>
            <a:ext cx="3254691" cy="2637559"/>
          </a:xfrm>
          <a:prstGeom prst="rect">
            <a:avLst/>
          </a:prstGeom>
          <a:noFill/>
          <a:ln>
            <a:noFill/>
          </a:ln>
        </p:spPr>
      </p:pic>
      <p:pic>
        <p:nvPicPr>
          <p:cNvPr id="96" name="Google Shape;96;p14"/>
          <p:cNvPicPr preferRelativeResize="0"/>
          <p:nvPr/>
        </p:nvPicPr>
        <p:blipFill rotWithShape="1">
          <a:blip r:embed="rId3">
            <a:alphaModFix/>
          </a:blip>
          <a:srcRect b="16351" l="0" r="60181" t="15748"/>
          <a:stretch/>
        </p:blipFill>
        <p:spPr>
          <a:xfrm>
            <a:off x="92782" y="481280"/>
            <a:ext cx="2610662" cy="2215972"/>
          </a:xfrm>
          <a:prstGeom prst="rect">
            <a:avLst/>
          </a:prstGeom>
          <a:noFill/>
          <a:ln>
            <a:noFill/>
          </a:ln>
        </p:spPr>
      </p:pic>
      <p:pic>
        <p:nvPicPr>
          <p:cNvPr id="97" name="Google Shape;97;p14"/>
          <p:cNvPicPr preferRelativeResize="0"/>
          <p:nvPr/>
        </p:nvPicPr>
        <p:blipFill rotWithShape="1">
          <a:blip r:embed="rId4">
            <a:alphaModFix/>
          </a:blip>
          <a:srcRect b="31246" l="44674" r="0" t="25824"/>
          <a:stretch/>
        </p:blipFill>
        <p:spPr>
          <a:xfrm>
            <a:off x="6158458" y="832980"/>
            <a:ext cx="2985542" cy="1090984"/>
          </a:xfrm>
          <a:prstGeom prst="rect">
            <a:avLst/>
          </a:prstGeom>
          <a:noFill/>
          <a:ln>
            <a:noFill/>
          </a:ln>
        </p:spPr>
      </p:pic>
      <p:pic>
        <p:nvPicPr>
          <p:cNvPr id="98" name="Google Shape;98;p14"/>
          <p:cNvPicPr preferRelativeResize="0"/>
          <p:nvPr/>
        </p:nvPicPr>
        <p:blipFill rotWithShape="1">
          <a:blip r:embed="rId5">
            <a:alphaModFix/>
          </a:blip>
          <a:srcRect b="51633" l="1253" r="65761" t="2487"/>
          <a:stretch/>
        </p:blipFill>
        <p:spPr>
          <a:xfrm>
            <a:off x="92781" y="3198731"/>
            <a:ext cx="2581579" cy="1901949"/>
          </a:xfrm>
          <a:prstGeom prst="rect">
            <a:avLst/>
          </a:prstGeom>
          <a:noFill/>
          <a:ln>
            <a:noFill/>
          </a:ln>
        </p:spPr>
      </p:pic>
      <p:pic>
        <p:nvPicPr>
          <p:cNvPr id="99" name="Google Shape;99;p14"/>
          <p:cNvPicPr preferRelativeResize="0"/>
          <p:nvPr/>
        </p:nvPicPr>
        <p:blipFill rotWithShape="1">
          <a:blip r:embed="rId5">
            <a:alphaModFix/>
          </a:blip>
          <a:srcRect b="43587" l="42717" r="0" t="23580"/>
          <a:stretch/>
        </p:blipFill>
        <p:spPr>
          <a:xfrm>
            <a:off x="5355477" y="3198731"/>
            <a:ext cx="3593428" cy="1090984"/>
          </a:xfrm>
          <a:prstGeom prst="rect">
            <a:avLst/>
          </a:prstGeom>
          <a:noFill/>
          <a:ln>
            <a:noFill/>
          </a:ln>
        </p:spPr>
      </p:pic>
      <p:pic>
        <p:nvPicPr>
          <p:cNvPr id="100" name="Google Shape;100;p14"/>
          <p:cNvPicPr preferRelativeResize="0"/>
          <p:nvPr/>
        </p:nvPicPr>
        <p:blipFill rotWithShape="1">
          <a:blip r:embed="rId5">
            <a:alphaModFix/>
          </a:blip>
          <a:srcRect b="3366" l="1957" r="66957" t="52590"/>
          <a:stretch/>
        </p:blipFill>
        <p:spPr>
          <a:xfrm>
            <a:off x="2674360" y="3198732"/>
            <a:ext cx="2534479" cy="1901948"/>
          </a:xfrm>
          <a:prstGeom prst="rect">
            <a:avLst/>
          </a:prstGeom>
          <a:noFill/>
          <a:ln>
            <a:noFill/>
          </a:ln>
        </p:spPr>
      </p:pic>
      <p:pic>
        <p:nvPicPr>
          <p:cNvPr id="101" name="Google Shape;101;p14"/>
          <p:cNvPicPr preferRelativeResize="0"/>
          <p:nvPr/>
        </p:nvPicPr>
        <p:blipFill rotWithShape="1">
          <a:blip r:embed="rId5">
            <a:alphaModFix/>
          </a:blip>
          <a:srcRect b="20809" l="43042" r="0" t="59055"/>
          <a:stretch/>
        </p:blipFill>
        <p:spPr>
          <a:xfrm>
            <a:off x="5355478" y="4336034"/>
            <a:ext cx="3593428" cy="6728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p:tgtEl>
                                          <p:spTgt spid="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5</a:t>
            </a:r>
            <a:endParaRPr b="1" i="0" sz="1800" u="none" cap="none" strike="noStrike">
              <a:solidFill>
                <a:schemeClr val="lt1"/>
              </a:solidFill>
              <a:latin typeface="Times New Roman"/>
              <a:ea typeface="Times New Roman"/>
              <a:cs typeface="Times New Roman"/>
              <a:sym typeface="Times New Roman"/>
            </a:endParaRPr>
          </a:p>
        </p:txBody>
      </p:sp>
      <p:sp>
        <p:nvSpPr>
          <p:cNvPr id="290" name="Google Shape;290;p32"/>
          <p:cNvSpPr txBox="1"/>
          <p:nvPr/>
        </p:nvSpPr>
        <p:spPr>
          <a:xfrm>
            <a:off x="81774" y="1826047"/>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5</a:t>
            </a:r>
            <a:endParaRPr b="1" i="0" sz="1800" u="none" cap="none" strike="noStrike">
              <a:solidFill>
                <a:schemeClr val="lt1"/>
              </a:solidFill>
              <a:latin typeface="Times New Roman"/>
              <a:ea typeface="Times New Roman"/>
              <a:cs typeface="Times New Roman"/>
              <a:sym typeface="Times New Roman"/>
            </a:endParaRPr>
          </a:p>
        </p:txBody>
      </p:sp>
      <p:sp>
        <p:nvSpPr>
          <p:cNvPr id="291" name="Google Shape;291;p32"/>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5</a:t>
            </a:r>
            <a:endParaRPr b="1" i="0" sz="1800" u="none" cap="none" strike="noStrike">
              <a:solidFill>
                <a:schemeClr val="lt1"/>
              </a:solidFill>
              <a:latin typeface="Times New Roman"/>
              <a:ea typeface="Times New Roman"/>
              <a:cs typeface="Times New Roman"/>
              <a:sym typeface="Times New Roman"/>
            </a:endParaRPr>
          </a:p>
        </p:txBody>
      </p:sp>
      <p:sp>
        <p:nvSpPr>
          <p:cNvPr id="292" name="Google Shape;292;p32"/>
          <p:cNvSpPr txBox="1"/>
          <p:nvPr/>
        </p:nvSpPr>
        <p:spPr>
          <a:xfrm>
            <a:off x="3017816" y="4763840"/>
            <a:ext cx="768477" cy="346218"/>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Times New Roman"/>
                <a:ea typeface="Times New Roman"/>
                <a:cs typeface="Times New Roman"/>
                <a:sym typeface="Times New Roman"/>
              </a:rPr>
              <a:t>c</a:t>
            </a:r>
            <a:r>
              <a:rPr b="1" i="0" lang="en" sz="1800" u="none" cap="none" strike="noStrike">
                <a:solidFill>
                  <a:schemeClr val="lt1"/>
                </a:solidFill>
                <a:latin typeface="Times New Roman"/>
                <a:ea typeface="Times New Roman"/>
                <a:cs typeface="Times New Roman"/>
                <a:sym typeface="Times New Roman"/>
              </a:rPr>
              <a:t>)</a:t>
            </a:r>
            <a:endParaRPr b="1" i="0" sz="1800" u="none" cap="none" strike="noStrike">
              <a:solidFill>
                <a:schemeClr val="lt1"/>
              </a:solidFill>
              <a:latin typeface="Times New Roman"/>
              <a:ea typeface="Times New Roman"/>
              <a:cs typeface="Times New Roman"/>
              <a:sym typeface="Times New Roman"/>
            </a:endParaRPr>
          </a:p>
        </p:txBody>
      </p:sp>
      <p:cxnSp>
        <p:nvCxnSpPr>
          <p:cNvPr id="293" name="Google Shape;293;p32"/>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294" name="Google Shape;294;p32"/>
          <p:cNvSpPr txBox="1"/>
          <p:nvPr/>
        </p:nvSpPr>
        <p:spPr>
          <a:xfrm>
            <a:off x="81774" y="448583"/>
            <a:ext cx="7660145"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chemeClr val="dk1"/>
                </a:solidFill>
                <a:latin typeface="Times New Roman"/>
                <a:ea typeface="Times New Roman"/>
                <a:cs typeface="Times New Roman"/>
                <a:sym typeface="Times New Roman"/>
              </a:rPr>
              <a:t> In Neural Networks, bagging is computationally expensive in terms of</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Training</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Testing</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Both training and testing</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None of the above</a:t>
            </a:r>
            <a:endParaRPr b="0" i="0" sz="1600" u="none" cap="none" strike="noStrike">
              <a:solidFill>
                <a:schemeClr val="dk1"/>
              </a:solidFill>
              <a:latin typeface="Times New Roman"/>
              <a:ea typeface="Times New Roman"/>
              <a:cs typeface="Times New Roman"/>
              <a:sym typeface="Times New Roman"/>
            </a:endParaRPr>
          </a:p>
        </p:txBody>
      </p:sp>
      <p:pic>
        <p:nvPicPr>
          <p:cNvPr id="295" name="Google Shape;295;p32"/>
          <p:cNvPicPr preferRelativeResize="0"/>
          <p:nvPr/>
        </p:nvPicPr>
        <p:blipFill rotWithShape="1">
          <a:blip r:embed="rId3">
            <a:alphaModFix/>
          </a:blip>
          <a:srcRect b="0" l="0" r="0" t="0"/>
          <a:stretch/>
        </p:blipFill>
        <p:spPr>
          <a:xfrm>
            <a:off x="92893" y="2197742"/>
            <a:ext cx="4856479" cy="24532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6</a:t>
            </a:r>
            <a:endParaRPr b="1" i="0" sz="1800" u="none" cap="none" strike="noStrike">
              <a:solidFill>
                <a:schemeClr val="lt1"/>
              </a:solidFill>
              <a:latin typeface="Times New Roman"/>
              <a:ea typeface="Times New Roman"/>
              <a:cs typeface="Times New Roman"/>
              <a:sym typeface="Times New Roman"/>
            </a:endParaRPr>
          </a:p>
        </p:txBody>
      </p:sp>
      <p:sp>
        <p:nvSpPr>
          <p:cNvPr id="302" name="Google Shape;302;p33"/>
          <p:cNvSpPr txBox="1"/>
          <p:nvPr/>
        </p:nvSpPr>
        <p:spPr>
          <a:xfrm>
            <a:off x="60960" y="2023771"/>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6</a:t>
            </a:r>
            <a:endParaRPr b="1" i="0" sz="1800" u="none" cap="none" strike="noStrike">
              <a:solidFill>
                <a:schemeClr val="lt1"/>
              </a:solidFill>
              <a:latin typeface="Times New Roman"/>
              <a:ea typeface="Times New Roman"/>
              <a:cs typeface="Times New Roman"/>
              <a:sym typeface="Times New Roman"/>
            </a:endParaRPr>
          </a:p>
        </p:txBody>
      </p:sp>
      <p:sp>
        <p:nvSpPr>
          <p:cNvPr id="303" name="Google Shape;303;p33"/>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6</a:t>
            </a:r>
            <a:endParaRPr b="1" i="0" sz="1800" u="none" cap="none" strike="noStrike">
              <a:solidFill>
                <a:schemeClr val="lt1"/>
              </a:solidFill>
              <a:latin typeface="Times New Roman"/>
              <a:ea typeface="Times New Roman"/>
              <a:cs typeface="Times New Roman"/>
              <a:sym typeface="Times New Roman"/>
            </a:endParaRPr>
          </a:p>
        </p:txBody>
      </p:sp>
      <p:sp>
        <p:nvSpPr>
          <p:cNvPr id="304" name="Google Shape;304;p33"/>
          <p:cNvSpPr txBox="1"/>
          <p:nvPr/>
        </p:nvSpPr>
        <p:spPr>
          <a:xfrm>
            <a:off x="3017816" y="4763840"/>
            <a:ext cx="537908"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a:t>
            </a:r>
            <a:endParaRPr b="1" i="0" sz="1800" u="none" cap="none" strike="noStrike">
              <a:solidFill>
                <a:schemeClr val="lt1"/>
              </a:solidFill>
              <a:latin typeface="Times New Roman"/>
              <a:ea typeface="Times New Roman"/>
              <a:cs typeface="Times New Roman"/>
              <a:sym typeface="Times New Roman"/>
            </a:endParaRPr>
          </a:p>
        </p:txBody>
      </p:sp>
      <p:cxnSp>
        <p:nvCxnSpPr>
          <p:cNvPr id="305" name="Google Shape;305;p33"/>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06" name="Google Shape;306;p33"/>
          <p:cNvSpPr txBox="1"/>
          <p:nvPr/>
        </p:nvSpPr>
        <p:spPr>
          <a:xfrm>
            <a:off x="155299" y="558382"/>
            <a:ext cx="883340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chemeClr val="dk1"/>
                </a:solidFill>
                <a:latin typeface="Times New Roman"/>
                <a:ea typeface="Times New Roman"/>
                <a:cs typeface="Times New Roman"/>
                <a:sym typeface="Times New Roman"/>
              </a:rPr>
              <a:t>We are training a neural network with following patience parameter = 2. When will the training stop?</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After epoch 5</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After epoch 4</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After epoch 6</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After epoch 3</a:t>
            </a:r>
            <a:endParaRPr/>
          </a:p>
        </p:txBody>
      </p:sp>
      <p:pic>
        <p:nvPicPr>
          <p:cNvPr id="307" name="Google Shape;307;p33"/>
          <p:cNvPicPr preferRelativeResize="0"/>
          <p:nvPr/>
        </p:nvPicPr>
        <p:blipFill rotWithShape="1">
          <a:blip r:embed="rId3">
            <a:alphaModFix/>
          </a:blip>
          <a:srcRect b="3025" l="26032" r="22736" t="26148"/>
          <a:stretch/>
        </p:blipFill>
        <p:spPr>
          <a:xfrm>
            <a:off x="5141972" y="1079891"/>
            <a:ext cx="3312161" cy="1491865"/>
          </a:xfrm>
          <a:prstGeom prst="rect">
            <a:avLst/>
          </a:prstGeom>
          <a:noFill/>
          <a:ln>
            <a:noFill/>
          </a:ln>
        </p:spPr>
      </p:pic>
      <p:pic>
        <p:nvPicPr>
          <p:cNvPr id="308" name="Google Shape;308;p33"/>
          <p:cNvPicPr preferRelativeResize="0"/>
          <p:nvPr/>
        </p:nvPicPr>
        <p:blipFill rotWithShape="1">
          <a:blip r:embed="rId4">
            <a:alphaModFix/>
          </a:blip>
          <a:srcRect b="0" l="0" r="0" t="0"/>
          <a:stretch/>
        </p:blipFill>
        <p:spPr>
          <a:xfrm>
            <a:off x="60960" y="2471504"/>
            <a:ext cx="4741333" cy="698867"/>
          </a:xfrm>
          <a:prstGeom prst="rect">
            <a:avLst/>
          </a:prstGeom>
          <a:noFill/>
          <a:ln>
            <a:noFill/>
          </a:ln>
        </p:spPr>
      </p:pic>
      <p:pic>
        <p:nvPicPr>
          <p:cNvPr id="309" name="Google Shape;309;p33"/>
          <p:cNvPicPr preferRelativeResize="0"/>
          <p:nvPr/>
        </p:nvPicPr>
        <p:blipFill rotWithShape="1">
          <a:blip r:embed="rId5">
            <a:alphaModFix/>
          </a:blip>
          <a:srcRect b="0" l="0" r="0" t="0"/>
          <a:stretch/>
        </p:blipFill>
        <p:spPr>
          <a:xfrm>
            <a:off x="155299" y="3178812"/>
            <a:ext cx="4605860" cy="12813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7</a:t>
            </a:r>
            <a:endParaRPr b="1" i="0" sz="1800" u="none" cap="none" strike="noStrike">
              <a:solidFill>
                <a:schemeClr val="lt1"/>
              </a:solidFill>
              <a:latin typeface="Times New Roman"/>
              <a:ea typeface="Times New Roman"/>
              <a:cs typeface="Times New Roman"/>
              <a:sym typeface="Times New Roman"/>
            </a:endParaRPr>
          </a:p>
        </p:txBody>
      </p:sp>
      <p:sp>
        <p:nvSpPr>
          <p:cNvPr id="316" name="Google Shape;316;p34"/>
          <p:cNvSpPr txBox="1"/>
          <p:nvPr/>
        </p:nvSpPr>
        <p:spPr>
          <a:xfrm>
            <a:off x="47413" y="486760"/>
            <a:ext cx="8833402" cy="1300326"/>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600" u="none" cap="none" strike="noStrike">
                <a:solidFill>
                  <a:schemeClr val="dk1"/>
                </a:solidFill>
                <a:latin typeface="Times New Roman"/>
                <a:ea typeface="Times New Roman"/>
                <a:cs typeface="Times New Roman"/>
                <a:sym typeface="Times New Roman"/>
              </a:rPr>
              <a:t>Suppose that a model produces zero training error. What happens if we use L2 regularization, in general?</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It might increase training error</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It might decrease test error</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It might decrease training error</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Reduce the complexity of the model by driving less important weights to close to zero</a:t>
            </a:r>
            <a:endParaRPr b="0" i="0" sz="1600" u="none" cap="none" strike="noStrike">
              <a:solidFill>
                <a:schemeClr val="dk1"/>
              </a:solidFill>
              <a:latin typeface="Times New Roman"/>
              <a:ea typeface="Times New Roman"/>
              <a:cs typeface="Times New Roman"/>
              <a:sym typeface="Times New Roman"/>
            </a:endParaRPr>
          </a:p>
        </p:txBody>
      </p:sp>
      <p:sp>
        <p:nvSpPr>
          <p:cNvPr id="317" name="Google Shape;317;p34"/>
          <p:cNvSpPr txBox="1"/>
          <p:nvPr/>
        </p:nvSpPr>
        <p:spPr>
          <a:xfrm>
            <a:off x="47413" y="2097911"/>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7</a:t>
            </a:r>
            <a:endParaRPr b="1" i="0" sz="1800" u="none" cap="none" strike="noStrike">
              <a:solidFill>
                <a:schemeClr val="lt1"/>
              </a:solidFill>
              <a:latin typeface="Times New Roman"/>
              <a:ea typeface="Times New Roman"/>
              <a:cs typeface="Times New Roman"/>
              <a:sym typeface="Times New Roman"/>
            </a:endParaRPr>
          </a:p>
        </p:txBody>
      </p:sp>
      <p:sp>
        <p:nvSpPr>
          <p:cNvPr id="318" name="Google Shape;318;p34"/>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7</a:t>
            </a:r>
            <a:endParaRPr b="1" i="0" sz="1800" u="none" cap="none" strike="noStrike">
              <a:solidFill>
                <a:schemeClr val="lt1"/>
              </a:solidFill>
              <a:latin typeface="Times New Roman"/>
              <a:ea typeface="Times New Roman"/>
              <a:cs typeface="Times New Roman"/>
              <a:sym typeface="Times New Roman"/>
            </a:endParaRPr>
          </a:p>
        </p:txBody>
      </p:sp>
      <p:sp>
        <p:nvSpPr>
          <p:cNvPr id="319" name="Google Shape;319;p34"/>
          <p:cNvSpPr txBox="1"/>
          <p:nvPr/>
        </p:nvSpPr>
        <p:spPr>
          <a:xfrm>
            <a:off x="3017816" y="4763840"/>
            <a:ext cx="1073278" cy="346218"/>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 b), d)</a:t>
            </a:r>
            <a:endParaRPr b="1" i="0" sz="1800" u="none" cap="none" strike="noStrike">
              <a:solidFill>
                <a:schemeClr val="lt1"/>
              </a:solidFill>
              <a:latin typeface="Times New Roman"/>
              <a:ea typeface="Times New Roman"/>
              <a:cs typeface="Times New Roman"/>
              <a:sym typeface="Times New Roman"/>
            </a:endParaRPr>
          </a:p>
        </p:txBody>
      </p:sp>
      <p:cxnSp>
        <p:nvCxnSpPr>
          <p:cNvPr id="320" name="Google Shape;320;p34"/>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pic>
        <p:nvPicPr>
          <p:cNvPr id="321" name="Google Shape;321;p34"/>
          <p:cNvPicPr preferRelativeResize="0"/>
          <p:nvPr/>
        </p:nvPicPr>
        <p:blipFill rotWithShape="1">
          <a:blip r:embed="rId3">
            <a:alphaModFix/>
          </a:blip>
          <a:srcRect b="0" l="0" r="0" t="0"/>
          <a:stretch/>
        </p:blipFill>
        <p:spPr>
          <a:xfrm>
            <a:off x="1008947" y="2550094"/>
            <a:ext cx="7135221" cy="552527"/>
          </a:xfrm>
          <a:prstGeom prst="rect">
            <a:avLst/>
          </a:prstGeom>
          <a:noFill/>
          <a:ln>
            <a:noFill/>
          </a:ln>
        </p:spPr>
      </p:pic>
      <p:pic>
        <p:nvPicPr>
          <p:cNvPr id="322" name="Google Shape;322;p34"/>
          <p:cNvPicPr preferRelativeResize="0"/>
          <p:nvPr/>
        </p:nvPicPr>
        <p:blipFill rotWithShape="1">
          <a:blip r:embed="rId4">
            <a:alphaModFix/>
          </a:blip>
          <a:srcRect b="0" l="0" r="0" t="0"/>
          <a:stretch/>
        </p:blipFill>
        <p:spPr>
          <a:xfrm>
            <a:off x="47413" y="3187219"/>
            <a:ext cx="4524587" cy="1364753"/>
          </a:xfrm>
          <a:prstGeom prst="rect">
            <a:avLst/>
          </a:prstGeom>
          <a:noFill/>
          <a:ln>
            <a:noFill/>
          </a:ln>
        </p:spPr>
      </p:pic>
      <p:pic>
        <p:nvPicPr>
          <p:cNvPr id="323" name="Google Shape;323;p34"/>
          <p:cNvPicPr preferRelativeResize="0"/>
          <p:nvPr/>
        </p:nvPicPr>
        <p:blipFill rotWithShape="1">
          <a:blip r:embed="rId5">
            <a:alphaModFix/>
          </a:blip>
          <a:srcRect b="0" l="0" r="0" t="0"/>
          <a:stretch/>
        </p:blipFill>
        <p:spPr>
          <a:xfrm>
            <a:off x="4572000" y="3356415"/>
            <a:ext cx="4527040" cy="118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nvSpPr>
        <p:spPr>
          <a:xfrm>
            <a:off x="0" y="1919"/>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8</a:t>
            </a:r>
            <a:endParaRPr b="1" i="0" sz="1800" u="none" cap="none" strike="noStrike">
              <a:solidFill>
                <a:schemeClr val="lt1"/>
              </a:solidFill>
              <a:latin typeface="Times New Roman"/>
              <a:ea typeface="Times New Roman"/>
              <a:cs typeface="Times New Roman"/>
              <a:sym typeface="Times New Roman"/>
            </a:endParaRPr>
          </a:p>
        </p:txBody>
      </p:sp>
      <p:sp>
        <p:nvSpPr>
          <p:cNvPr id="330" name="Google Shape;330;p35"/>
          <p:cNvSpPr txBox="1"/>
          <p:nvPr/>
        </p:nvSpPr>
        <p:spPr>
          <a:xfrm>
            <a:off x="0" y="2300121"/>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8</a:t>
            </a:r>
            <a:endParaRPr b="1" i="0" sz="1800" u="none" cap="none" strike="noStrike">
              <a:solidFill>
                <a:schemeClr val="lt1"/>
              </a:solidFill>
              <a:latin typeface="Times New Roman"/>
              <a:ea typeface="Times New Roman"/>
              <a:cs typeface="Times New Roman"/>
              <a:sym typeface="Times New Roman"/>
            </a:endParaRPr>
          </a:p>
        </p:txBody>
      </p:sp>
      <p:sp>
        <p:nvSpPr>
          <p:cNvPr id="331" name="Google Shape;331;p35"/>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8</a:t>
            </a:r>
            <a:endParaRPr b="1" i="0" sz="1800" u="none" cap="none" strike="noStrike">
              <a:solidFill>
                <a:schemeClr val="lt1"/>
              </a:solidFill>
              <a:latin typeface="Times New Roman"/>
              <a:ea typeface="Times New Roman"/>
              <a:cs typeface="Times New Roman"/>
              <a:sym typeface="Times New Roman"/>
            </a:endParaRPr>
          </a:p>
        </p:txBody>
      </p:sp>
      <p:sp>
        <p:nvSpPr>
          <p:cNvPr id="332" name="Google Shape;332;p35"/>
          <p:cNvSpPr txBox="1"/>
          <p:nvPr/>
        </p:nvSpPr>
        <p:spPr>
          <a:xfrm>
            <a:off x="3017815" y="4763840"/>
            <a:ext cx="944585" cy="346218"/>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 c)</a:t>
            </a:r>
            <a:endParaRPr b="1" i="0" sz="1800" u="none" cap="none" strike="noStrike">
              <a:solidFill>
                <a:schemeClr val="lt1"/>
              </a:solidFill>
              <a:latin typeface="Times New Roman"/>
              <a:ea typeface="Times New Roman"/>
              <a:cs typeface="Times New Roman"/>
              <a:sym typeface="Times New Roman"/>
            </a:endParaRPr>
          </a:p>
        </p:txBody>
      </p:sp>
      <p:cxnSp>
        <p:nvCxnSpPr>
          <p:cNvPr id="333" name="Google Shape;333;p35"/>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34" name="Google Shape;334;p35"/>
          <p:cNvSpPr txBox="1"/>
          <p:nvPr/>
        </p:nvSpPr>
        <p:spPr>
          <a:xfrm>
            <a:off x="123418" y="350037"/>
            <a:ext cx="8426873" cy="1898084"/>
          </a:xfrm>
          <a:prstGeom prst="rect">
            <a:avLst/>
          </a:prstGeom>
          <a:blipFill rotWithShape="1">
            <a:blip r:embed="rId3">
              <a:alphaModFix/>
            </a:blip>
            <a:stretch>
              <a:fillRect b="-2562" l="-216" r="0" t="-3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335" name="Google Shape;335;p35"/>
          <p:cNvPicPr preferRelativeResize="0"/>
          <p:nvPr/>
        </p:nvPicPr>
        <p:blipFill rotWithShape="1">
          <a:blip r:embed="rId4">
            <a:alphaModFix/>
          </a:blip>
          <a:srcRect b="0" l="0" r="0" t="0"/>
          <a:stretch/>
        </p:blipFill>
        <p:spPr>
          <a:xfrm>
            <a:off x="1" y="2660585"/>
            <a:ext cx="4572000" cy="1862892"/>
          </a:xfrm>
          <a:prstGeom prst="rect">
            <a:avLst/>
          </a:prstGeom>
          <a:noFill/>
          <a:ln>
            <a:noFill/>
          </a:ln>
        </p:spPr>
      </p:pic>
      <p:grpSp>
        <p:nvGrpSpPr>
          <p:cNvPr id="336" name="Google Shape;336;p35"/>
          <p:cNvGrpSpPr/>
          <p:nvPr/>
        </p:nvGrpSpPr>
        <p:grpSpPr>
          <a:xfrm>
            <a:off x="4571999" y="2606878"/>
            <a:ext cx="3874347" cy="2110514"/>
            <a:chOff x="4571999" y="2606878"/>
            <a:chExt cx="3874347" cy="2110514"/>
          </a:xfrm>
        </p:grpSpPr>
        <p:pic>
          <p:nvPicPr>
            <p:cNvPr id="337" name="Google Shape;337;p35"/>
            <p:cNvPicPr preferRelativeResize="0"/>
            <p:nvPr/>
          </p:nvPicPr>
          <p:blipFill rotWithShape="1">
            <a:blip r:embed="rId5">
              <a:alphaModFix/>
            </a:blip>
            <a:srcRect b="0" l="1569" r="2411" t="0"/>
            <a:stretch/>
          </p:blipFill>
          <p:spPr>
            <a:xfrm>
              <a:off x="4571999" y="2606878"/>
              <a:ext cx="3874347" cy="2110514"/>
            </a:xfrm>
            <a:prstGeom prst="rect">
              <a:avLst/>
            </a:prstGeom>
            <a:noFill/>
            <a:ln>
              <a:noFill/>
            </a:ln>
          </p:spPr>
        </p:pic>
        <p:pic>
          <p:nvPicPr>
            <p:cNvPr id="338" name="Google Shape;338;p35"/>
            <p:cNvPicPr preferRelativeResize="0"/>
            <p:nvPr/>
          </p:nvPicPr>
          <p:blipFill rotWithShape="1">
            <a:blip r:embed="rId4">
              <a:alphaModFix/>
            </a:blip>
            <a:srcRect b="45208" l="84667" r="1406" t="46066"/>
            <a:stretch/>
          </p:blipFill>
          <p:spPr>
            <a:xfrm>
              <a:off x="6902585" y="3662135"/>
              <a:ext cx="588722" cy="15031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nvSpPr>
        <p:spPr>
          <a:xfrm>
            <a:off x="0" y="86312"/>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9</a:t>
            </a:r>
            <a:endParaRPr b="1" i="0" sz="1800" u="none" cap="none" strike="noStrike">
              <a:solidFill>
                <a:schemeClr val="lt1"/>
              </a:solidFill>
              <a:latin typeface="Times New Roman"/>
              <a:ea typeface="Times New Roman"/>
              <a:cs typeface="Times New Roman"/>
              <a:sym typeface="Times New Roman"/>
            </a:endParaRPr>
          </a:p>
        </p:txBody>
      </p:sp>
      <p:sp>
        <p:nvSpPr>
          <p:cNvPr id="345" name="Google Shape;345;p36"/>
          <p:cNvSpPr txBox="1"/>
          <p:nvPr/>
        </p:nvSpPr>
        <p:spPr>
          <a:xfrm>
            <a:off x="0" y="2323737"/>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9</a:t>
            </a:r>
            <a:endParaRPr b="1" i="0" sz="1800" u="none" cap="none" strike="noStrike">
              <a:solidFill>
                <a:schemeClr val="lt1"/>
              </a:solidFill>
              <a:latin typeface="Times New Roman"/>
              <a:ea typeface="Times New Roman"/>
              <a:cs typeface="Times New Roman"/>
              <a:sym typeface="Times New Roman"/>
            </a:endParaRPr>
          </a:p>
        </p:txBody>
      </p:sp>
      <p:sp>
        <p:nvSpPr>
          <p:cNvPr id="346" name="Google Shape;346;p36"/>
          <p:cNvSpPr txBox="1"/>
          <p:nvPr/>
        </p:nvSpPr>
        <p:spPr>
          <a:xfrm>
            <a:off x="0" y="4763840"/>
            <a:ext cx="2578820"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9</a:t>
            </a:r>
            <a:endParaRPr b="1" i="0" sz="1800" u="none" cap="none" strike="noStrike">
              <a:solidFill>
                <a:schemeClr val="lt1"/>
              </a:solidFill>
              <a:latin typeface="Times New Roman"/>
              <a:ea typeface="Times New Roman"/>
              <a:cs typeface="Times New Roman"/>
              <a:sym typeface="Times New Roman"/>
            </a:endParaRPr>
          </a:p>
        </p:txBody>
      </p:sp>
      <p:sp>
        <p:nvSpPr>
          <p:cNvPr id="347" name="Google Shape;347;p36"/>
          <p:cNvSpPr txBox="1"/>
          <p:nvPr/>
        </p:nvSpPr>
        <p:spPr>
          <a:xfrm>
            <a:off x="3017816" y="4763840"/>
            <a:ext cx="850991" cy="346249"/>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b)</a:t>
            </a:r>
            <a:endParaRPr b="1" i="0" sz="1800" u="none" cap="none" strike="noStrike">
              <a:solidFill>
                <a:schemeClr val="lt1"/>
              </a:solidFill>
              <a:latin typeface="Times New Roman"/>
              <a:ea typeface="Times New Roman"/>
              <a:cs typeface="Times New Roman"/>
              <a:sym typeface="Times New Roman"/>
            </a:endParaRPr>
          </a:p>
        </p:txBody>
      </p:sp>
      <p:cxnSp>
        <p:nvCxnSpPr>
          <p:cNvPr id="348" name="Google Shape;348;p36"/>
          <p:cNvCxnSpPr/>
          <p:nvPr/>
        </p:nvCxnSpPr>
        <p:spPr>
          <a:xfrm>
            <a:off x="2688731" y="4944931"/>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49" name="Google Shape;349;p36"/>
          <p:cNvSpPr txBox="1"/>
          <p:nvPr/>
        </p:nvSpPr>
        <p:spPr>
          <a:xfrm>
            <a:off x="94827" y="470208"/>
            <a:ext cx="8047279"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chemeClr val="dk1"/>
                </a:solidFill>
                <a:latin typeface="Times New Roman"/>
                <a:ea typeface="Times New Roman"/>
                <a:cs typeface="Times New Roman"/>
                <a:sym typeface="Times New Roman"/>
              </a:rPr>
              <a:t>We have trained four different models on the same dataset using various hyperparameters. The training and validation errors for each model are provided below. Based on this information, which model is likely to perform best on the test dataset?</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Model 1</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Model 2</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Model 3</a:t>
            </a:r>
            <a:endParaRPr/>
          </a:p>
          <a:p>
            <a:pPr indent="-342900" lvl="0" marL="342900" marR="0" rtl="0" algn="l">
              <a:lnSpc>
                <a:spcPct val="100000"/>
              </a:lnSpc>
              <a:spcBef>
                <a:spcPts val="0"/>
              </a:spcBef>
              <a:spcAft>
                <a:spcPts val="0"/>
              </a:spcAft>
              <a:buClr>
                <a:srgbClr val="000000"/>
              </a:buClr>
              <a:buSzPts val="1600"/>
              <a:buFont typeface="Arial"/>
              <a:buAutoNum type="alphaLcParenR"/>
            </a:pPr>
            <a:r>
              <a:rPr b="0" i="0" lang="en" sz="1600" u="none" cap="none" strike="noStrike">
                <a:solidFill>
                  <a:schemeClr val="dk1"/>
                </a:solidFill>
                <a:latin typeface="Times New Roman"/>
                <a:ea typeface="Times New Roman"/>
                <a:cs typeface="Times New Roman"/>
                <a:sym typeface="Times New Roman"/>
              </a:rPr>
              <a:t> Model 4</a:t>
            </a:r>
            <a:endParaRPr/>
          </a:p>
        </p:txBody>
      </p:sp>
      <p:pic>
        <p:nvPicPr>
          <p:cNvPr id="350" name="Google Shape;350;p36"/>
          <p:cNvPicPr preferRelativeResize="0"/>
          <p:nvPr/>
        </p:nvPicPr>
        <p:blipFill rotWithShape="1">
          <a:blip r:embed="rId3">
            <a:alphaModFix/>
          </a:blip>
          <a:srcRect b="0" l="0" r="0" t="0"/>
          <a:stretch/>
        </p:blipFill>
        <p:spPr>
          <a:xfrm>
            <a:off x="5008079" y="1018622"/>
            <a:ext cx="3896269" cy="1200318"/>
          </a:xfrm>
          <a:prstGeom prst="rect">
            <a:avLst/>
          </a:prstGeom>
          <a:noFill/>
          <a:ln>
            <a:noFill/>
          </a:ln>
        </p:spPr>
      </p:pic>
      <p:pic>
        <p:nvPicPr>
          <p:cNvPr id="351" name="Google Shape;351;p36"/>
          <p:cNvPicPr preferRelativeResize="0"/>
          <p:nvPr/>
        </p:nvPicPr>
        <p:blipFill rotWithShape="1">
          <a:blip r:embed="rId4">
            <a:alphaModFix/>
          </a:blip>
          <a:srcRect b="0" l="0" r="0" t="0"/>
          <a:stretch/>
        </p:blipFill>
        <p:spPr>
          <a:xfrm>
            <a:off x="94827" y="2671564"/>
            <a:ext cx="3954110" cy="2047571"/>
          </a:xfrm>
          <a:prstGeom prst="rect">
            <a:avLst/>
          </a:prstGeom>
          <a:noFill/>
          <a:ln>
            <a:noFill/>
          </a:ln>
        </p:spPr>
      </p:pic>
      <p:pic>
        <p:nvPicPr>
          <p:cNvPr id="352" name="Google Shape;352;p36"/>
          <p:cNvPicPr preferRelativeResize="0"/>
          <p:nvPr/>
        </p:nvPicPr>
        <p:blipFill rotWithShape="1">
          <a:blip r:embed="rId5">
            <a:alphaModFix/>
          </a:blip>
          <a:srcRect b="0" l="0" r="0" t="0"/>
          <a:stretch/>
        </p:blipFill>
        <p:spPr>
          <a:xfrm>
            <a:off x="4897119" y="3347042"/>
            <a:ext cx="1529499" cy="6965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nvSpPr>
        <p:spPr>
          <a:xfrm>
            <a:off x="-1" y="12527"/>
            <a:ext cx="1923068" cy="34624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QUESTION 10</a:t>
            </a:r>
            <a:endParaRPr b="1" i="0" sz="1800" u="none" cap="none" strike="noStrike">
              <a:solidFill>
                <a:schemeClr val="lt1"/>
              </a:solidFill>
              <a:latin typeface="Times New Roman"/>
              <a:ea typeface="Times New Roman"/>
              <a:cs typeface="Times New Roman"/>
              <a:sym typeface="Times New Roman"/>
            </a:endParaRPr>
          </a:p>
        </p:txBody>
      </p:sp>
      <p:sp>
        <p:nvSpPr>
          <p:cNvPr id="359" name="Google Shape;359;p37"/>
          <p:cNvSpPr txBox="1"/>
          <p:nvPr/>
        </p:nvSpPr>
        <p:spPr>
          <a:xfrm>
            <a:off x="54544" y="2286104"/>
            <a:ext cx="1923068" cy="346249"/>
          </a:xfrm>
          <a:prstGeom prst="rect">
            <a:avLst/>
          </a:prstGeom>
          <a:solidFill>
            <a:srgbClr val="2E75B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SOLUTION 10</a:t>
            </a:r>
            <a:endParaRPr b="1" i="0" sz="1800" u="none" cap="none" strike="noStrike">
              <a:solidFill>
                <a:schemeClr val="lt1"/>
              </a:solidFill>
              <a:latin typeface="Times New Roman"/>
              <a:ea typeface="Times New Roman"/>
              <a:cs typeface="Times New Roman"/>
              <a:sym typeface="Times New Roman"/>
            </a:endParaRPr>
          </a:p>
        </p:txBody>
      </p:sp>
      <p:sp>
        <p:nvSpPr>
          <p:cNvPr id="360" name="Google Shape;360;p37"/>
          <p:cNvSpPr txBox="1"/>
          <p:nvPr/>
        </p:nvSpPr>
        <p:spPr>
          <a:xfrm>
            <a:off x="-1" y="4763840"/>
            <a:ext cx="2817743" cy="346249"/>
          </a:xfrm>
          <a:prstGeom prst="rect">
            <a:avLst/>
          </a:prstGeom>
          <a:solidFill>
            <a:srgbClr val="548135"/>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CORRECT ANSWER 10</a:t>
            </a:r>
            <a:endParaRPr b="1" i="0" sz="1800" u="none" cap="none" strike="noStrike">
              <a:solidFill>
                <a:schemeClr val="lt1"/>
              </a:solidFill>
              <a:latin typeface="Times New Roman"/>
              <a:ea typeface="Times New Roman"/>
              <a:cs typeface="Times New Roman"/>
              <a:sym typeface="Times New Roman"/>
            </a:endParaRPr>
          </a:p>
        </p:txBody>
      </p:sp>
      <p:sp>
        <p:nvSpPr>
          <p:cNvPr id="361" name="Google Shape;361;p37"/>
          <p:cNvSpPr txBox="1"/>
          <p:nvPr/>
        </p:nvSpPr>
        <p:spPr>
          <a:xfrm>
            <a:off x="3301083" y="4771806"/>
            <a:ext cx="1176090" cy="346218"/>
          </a:xfrm>
          <a:prstGeom prst="rect">
            <a:avLst/>
          </a:prstGeom>
          <a:solidFill>
            <a:schemeClr val="accent6"/>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 c), d)</a:t>
            </a:r>
            <a:endParaRPr b="1" i="0" sz="1800" u="none" cap="none" strike="noStrike">
              <a:solidFill>
                <a:schemeClr val="lt1"/>
              </a:solidFill>
              <a:latin typeface="Times New Roman"/>
              <a:ea typeface="Times New Roman"/>
              <a:cs typeface="Times New Roman"/>
              <a:sym typeface="Times New Roman"/>
            </a:endParaRPr>
          </a:p>
        </p:txBody>
      </p:sp>
      <p:cxnSp>
        <p:nvCxnSpPr>
          <p:cNvPr id="362" name="Google Shape;362;p37"/>
          <p:cNvCxnSpPr/>
          <p:nvPr/>
        </p:nvCxnSpPr>
        <p:spPr>
          <a:xfrm>
            <a:off x="2964542" y="4944930"/>
            <a:ext cx="219173" cy="0"/>
          </a:xfrm>
          <a:prstGeom prst="straightConnector1">
            <a:avLst/>
          </a:prstGeom>
          <a:noFill/>
          <a:ln cap="flat" cmpd="sng" w="19050">
            <a:solidFill>
              <a:schemeClr val="accent6"/>
            </a:solidFill>
            <a:prstDash val="solid"/>
            <a:miter lim="800000"/>
            <a:headEnd len="sm" w="sm" type="none"/>
            <a:tailEnd len="med" w="med" type="triangle"/>
          </a:ln>
        </p:spPr>
      </p:cxnSp>
      <p:sp>
        <p:nvSpPr>
          <p:cNvPr id="363" name="Google Shape;363;p37"/>
          <p:cNvSpPr txBox="1"/>
          <p:nvPr/>
        </p:nvSpPr>
        <p:spPr>
          <a:xfrm>
            <a:off x="54544" y="414499"/>
            <a:ext cx="845953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Consider the problem of recognizing an alphabet (in upper case or lower case) of English language in an image. There are 26 alphabets in the language. Therefore, a team decided to use CNN network to solve this problem. Suppose that data augmentation technique is being used for regularization. Then which of the following transformation(s) on all the training images is (are) appropriate to the problem</a:t>
            </a:r>
            <a:endParaRPr/>
          </a:p>
          <a:p>
            <a:pPr indent="-342900" lvl="0" marL="342900" marR="0" rtl="0" algn="l">
              <a:lnSpc>
                <a:spcPct val="100000"/>
              </a:lnSpc>
              <a:spcBef>
                <a:spcPts val="0"/>
              </a:spcBef>
              <a:spcAft>
                <a:spcPts val="0"/>
              </a:spcAft>
              <a:buClr>
                <a:srgbClr val="000000"/>
              </a:buClr>
              <a:buSzPts val="1400"/>
              <a:buFont typeface="Arial"/>
              <a:buAutoNum type="alphaLcParenR"/>
            </a:pPr>
            <a:r>
              <a:rPr b="0" i="0" lang="en" sz="1400" u="none" cap="none" strike="noStrike">
                <a:solidFill>
                  <a:schemeClr val="dk1"/>
                </a:solidFill>
                <a:latin typeface="Times New Roman"/>
                <a:ea typeface="Times New Roman"/>
                <a:cs typeface="Times New Roman"/>
                <a:sym typeface="Times New Roman"/>
              </a:rPr>
              <a:t>Rotating the images by ±10̊</a:t>
            </a:r>
            <a:endParaRPr/>
          </a:p>
          <a:p>
            <a:pPr indent="-342900" lvl="0" marL="342900" marR="0" rtl="0" algn="l">
              <a:lnSpc>
                <a:spcPct val="100000"/>
              </a:lnSpc>
              <a:spcBef>
                <a:spcPts val="0"/>
              </a:spcBef>
              <a:spcAft>
                <a:spcPts val="0"/>
              </a:spcAft>
              <a:buClr>
                <a:srgbClr val="000000"/>
              </a:buClr>
              <a:buSzPts val="1400"/>
              <a:buFont typeface="Arial"/>
              <a:buAutoNum type="alphaLcParenR"/>
            </a:pPr>
            <a:r>
              <a:rPr b="0" i="0" lang="en" sz="1400" u="none" cap="none" strike="noStrike">
                <a:solidFill>
                  <a:schemeClr val="dk1"/>
                </a:solidFill>
                <a:latin typeface="Times New Roman"/>
                <a:ea typeface="Times New Roman"/>
                <a:cs typeface="Times New Roman"/>
                <a:sym typeface="Times New Roman"/>
              </a:rPr>
              <a:t>Rotating the images by ±180̊</a:t>
            </a:r>
            <a:endParaRPr/>
          </a:p>
          <a:p>
            <a:pPr indent="-342900" lvl="0" marL="342900" marR="0" rtl="0" algn="l">
              <a:lnSpc>
                <a:spcPct val="100000"/>
              </a:lnSpc>
              <a:spcBef>
                <a:spcPts val="0"/>
              </a:spcBef>
              <a:spcAft>
                <a:spcPts val="0"/>
              </a:spcAft>
              <a:buClr>
                <a:srgbClr val="000000"/>
              </a:buClr>
              <a:buSzPts val="1400"/>
              <a:buFont typeface="Arial"/>
              <a:buAutoNum type="alphaLcParenR"/>
            </a:pPr>
            <a:r>
              <a:rPr b="0" i="0" lang="en" sz="1400" u="none" cap="none" strike="noStrike">
                <a:solidFill>
                  <a:schemeClr val="dk1"/>
                </a:solidFill>
                <a:latin typeface="Times New Roman"/>
                <a:ea typeface="Times New Roman"/>
                <a:cs typeface="Times New Roman"/>
                <a:sym typeface="Times New Roman"/>
              </a:rPr>
              <a:t> Translating image by 1 pixel in all direction</a:t>
            </a:r>
            <a:endParaRPr/>
          </a:p>
          <a:p>
            <a:pPr indent="-342900" lvl="0" marL="342900" marR="0" rtl="0" algn="l">
              <a:lnSpc>
                <a:spcPct val="100000"/>
              </a:lnSpc>
              <a:spcBef>
                <a:spcPts val="0"/>
              </a:spcBef>
              <a:spcAft>
                <a:spcPts val="0"/>
              </a:spcAft>
              <a:buClr>
                <a:srgbClr val="000000"/>
              </a:buClr>
              <a:buSzPts val="1400"/>
              <a:buFont typeface="Arial"/>
              <a:buAutoNum type="alphaLcParenR"/>
            </a:pPr>
            <a:r>
              <a:rPr b="0" i="0" lang="en" sz="1400" u="none" cap="none" strike="noStrike">
                <a:solidFill>
                  <a:schemeClr val="dk1"/>
                </a:solidFill>
                <a:latin typeface="Times New Roman"/>
                <a:ea typeface="Times New Roman"/>
                <a:cs typeface="Times New Roman"/>
                <a:sym typeface="Times New Roman"/>
              </a:rPr>
              <a:t> Cropping</a:t>
            </a:r>
            <a:endParaRPr/>
          </a:p>
        </p:txBody>
      </p:sp>
      <p:pic>
        <p:nvPicPr>
          <p:cNvPr id="364" name="Google Shape;364;p37"/>
          <p:cNvPicPr preferRelativeResize="0"/>
          <p:nvPr/>
        </p:nvPicPr>
        <p:blipFill rotWithShape="1">
          <a:blip r:embed="rId3">
            <a:alphaModFix/>
          </a:blip>
          <a:srcRect b="0" l="0" r="0" t="0"/>
          <a:stretch/>
        </p:blipFill>
        <p:spPr>
          <a:xfrm>
            <a:off x="0" y="2692637"/>
            <a:ext cx="4572000" cy="1755598"/>
          </a:xfrm>
          <a:prstGeom prst="rect">
            <a:avLst/>
          </a:prstGeom>
          <a:noFill/>
          <a:ln>
            <a:noFill/>
          </a:ln>
        </p:spPr>
      </p:pic>
      <p:pic>
        <p:nvPicPr>
          <p:cNvPr id="365" name="Google Shape;365;p37"/>
          <p:cNvPicPr preferRelativeResize="0"/>
          <p:nvPr/>
        </p:nvPicPr>
        <p:blipFill rotWithShape="1">
          <a:blip r:embed="rId4">
            <a:alphaModFix/>
          </a:blip>
          <a:srcRect b="0" l="0" r="0" t="0"/>
          <a:stretch/>
        </p:blipFill>
        <p:spPr>
          <a:xfrm>
            <a:off x="4897120" y="2692637"/>
            <a:ext cx="3616961" cy="15647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nvSpPr>
        <p:spPr>
          <a:xfrm>
            <a:off x="4167012" y="30660"/>
            <a:ext cx="809975" cy="346249"/>
          </a:xfrm>
          <a:prstGeom prst="rect">
            <a:avLst/>
          </a:prstGeom>
          <a:solidFill>
            <a:srgbClr val="B20679"/>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Bias</a:t>
            </a:r>
            <a:endParaRPr b="0" i="0" sz="1100" u="none" cap="none" strike="noStrike">
              <a:solidFill>
                <a:srgbClr val="000000"/>
              </a:solidFill>
              <a:latin typeface="Arial"/>
              <a:ea typeface="Arial"/>
              <a:cs typeface="Arial"/>
              <a:sym typeface="Arial"/>
            </a:endParaRPr>
          </a:p>
        </p:txBody>
      </p:sp>
      <p:pic>
        <p:nvPicPr>
          <p:cNvPr id="107" name="Google Shape;107;p15"/>
          <p:cNvPicPr preferRelativeResize="0"/>
          <p:nvPr/>
        </p:nvPicPr>
        <p:blipFill rotWithShape="1">
          <a:blip r:embed="rId3">
            <a:alphaModFix/>
          </a:blip>
          <a:srcRect b="11665" l="795" r="62137" t="15319"/>
          <a:stretch/>
        </p:blipFill>
        <p:spPr>
          <a:xfrm>
            <a:off x="72828" y="346249"/>
            <a:ext cx="2372198" cy="2553071"/>
          </a:xfrm>
          <a:prstGeom prst="rect">
            <a:avLst/>
          </a:prstGeom>
          <a:noFill/>
          <a:ln>
            <a:noFill/>
          </a:ln>
        </p:spPr>
      </p:pic>
      <p:pic>
        <p:nvPicPr>
          <p:cNvPr id="108" name="Google Shape;108;p15"/>
          <p:cNvPicPr preferRelativeResize="0"/>
          <p:nvPr/>
        </p:nvPicPr>
        <p:blipFill rotWithShape="1">
          <a:blip r:embed="rId3">
            <a:alphaModFix/>
          </a:blip>
          <a:srcRect b="52308" l="43733" r="-1" t="0"/>
          <a:stretch/>
        </p:blipFill>
        <p:spPr>
          <a:xfrm>
            <a:off x="2466617" y="706735"/>
            <a:ext cx="3560672" cy="1648839"/>
          </a:xfrm>
          <a:prstGeom prst="rect">
            <a:avLst/>
          </a:prstGeom>
          <a:noFill/>
          <a:ln>
            <a:noFill/>
          </a:ln>
        </p:spPr>
      </p:pic>
      <p:pic>
        <p:nvPicPr>
          <p:cNvPr id="109" name="Google Shape;109;p15"/>
          <p:cNvPicPr preferRelativeResize="0"/>
          <p:nvPr/>
        </p:nvPicPr>
        <p:blipFill rotWithShape="1">
          <a:blip r:embed="rId3">
            <a:alphaModFix/>
          </a:blip>
          <a:srcRect b="0" l="43733" r="-1" t="49475"/>
          <a:stretch/>
        </p:blipFill>
        <p:spPr>
          <a:xfrm>
            <a:off x="6048880" y="706735"/>
            <a:ext cx="3058247" cy="1500281"/>
          </a:xfrm>
          <a:prstGeom prst="rect">
            <a:avLst/>
          </a:prstGeom>
          <a:noFill/>
          <a:ln>
            <a:noFill/>
          </a:ln>
        </p:spPr>
      </p:pic>
      <p:pic>
        <p:nvPicPr>
          <p:cNvPr id="110" name="Google Shape;110;p15"/>
          <p:cNvPicPr preferRelativeResize="0"/>
          <p:nvPr/>
        </p:nvPicPr>
        <p:blipFill rotWithShape="1">
          <a:blip r:embed="rId4">
            <a:alphaModFix/>
          </a:blip>
          <a:srcRect b="3004" l="1344" r="68476" t="53004"/>
          <a:stretch/>
        </p:blipFill>
        <p:spPr>
          <a:xfrm>
            <a:off x="2749764" y="3001380"/>
            <a:ext cx="2617365" cy="2004306"/>
          </a:xfrm>
          <a:prstGeom prst="rect">
            <a:avLst/>
          </a:prstGeom>
          <a:noFill/>
          <a:ln>
            <a:noFill/>
          </a:ln>
        </p:spPr>
      </p:pic>
      <p:pic>
        <p:nvPicPr>
          <p:cNvPr id="111" name="Google Shape;111;p15"/>
          <p:cNvPicPr preferRelativeResize="0"/>
          <p:nvPr/>
        </p:nvPicPr>
        <p:blipFill rotWithShape="1">
          <a:blip r:embed="rId4">
            <a:alphaModFix/>
          </a:blip>
          <a:srcRect b="3707" l="41413" r="0" t="28619"/>
          <a:stretch/>
        </p:blipFill>
        <p:spPr>
          <a:xfrm>
            <a:off x="5608130" y="3001380"/>
            <a:ext cx="3250097" cy="1972037"/>
          </a:xfrm>
          <a:prstGeom prst="rect">
            <a:avLst/>
          </a:prstGeom>
          <a:noFill/>
          <a:ln>
            <a:noFill/>
          </a:ln>
        </p:spPr>
      </p:pic>
      <p:pic>
        <p:nvPicPr>
          <p:cNvPr id="112" name="Google Shape;112;p15"/>
          <p:cNvPicPr preferRelativeResize="0"/>
          <p:nvPr/>
        </p:nvPicPr>
        <p:blipFill rotWithShape="1">
          <a:blip r:embed="rId4">
            <a:alphaModFix/>
          </a:blip>
          <a:srcRect b="52175" l="1593" r="68478" t="3004"/>
          <a:stretch/>
        </p:blipFill>
        <p:spPr>
          <a:xfrm>
            <a:off x="208722" y="2974457"/>
            <a:ext cx="2541042" cy="1998959"/>
          </a:xfrm>
          <a:prstGeom prst="rect">
            <a:avLst/>
          </a:prstGeom>
          <a:noFill/>
          <a:ln>
            <a:noFill/>
          </a:ln>
        </p:spPr>
      </p:pic>
      <p:sp>
        <p:nvSpPr>
          <p:cNvPr id="113" name="Google Shape;113;p15"/>
          <p:cNvSpPr txBox="1"/>
          <p:nvPr/>
        </p:nvSpPr>
        <p:spPr>
          <a:xfrm>
            <a:off x="4026606" y="2560135"/>
            <a:ext cx="1090788" cy="346218"/>
          </a:xfrm>
          <a:prstGeom prst="rect">
            <a:avLst/>
          </a:prstGeom>
          <a:solidFill>
            <a:srgbClr val="B20679"/>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Variance</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6"/>
          <p:cNvPicPr preferRelativeResize="0"/>
          <p:nvPr/>
        </p:nvPicPr>
        <p:blipFill rotWithShape="1">
          <a:blip r:embed="rId3">
            <a:alphaModFix/>
          </a:blip>
          <a:srcRect b="6122" l="51770" r="0" t="5783"/>
          <a:stretch/>
        </p:blipFill>
        <p:spPr>
          <a:xfrm>
            <a:off x="259779" y="345821"/>
            <a:ext cx="3074973" cy="2369705"/>
          </a:xfrm>
          <a:prstGeom prst="rect">
            <a:avLst/>
          </a:prstGeom>
          <a:noFill/>
          <a:ln>
            <a:noFill/>
          </a:ln>
        </p:spPr>
      </p:pic>
      <p:sp>
        <p:nvSpPr>
          <p:cNvPr id="119" name="Google Shape;119;p16"/>
          <p:cNvSpPr txBox="1"/>
          <p:nvPr/>
        </p:nvSpPr>
        <p:spPr>
          <a:xfrm>
            <a:off x="3334752" y="7891"/>
            <a:ext cx="2482297" cy="346249"/>
          </a:xfrm>
          <a:prstGeom prst="rect">
            <a:avLst/>
          </a:prstGeom>
          <a:solidFill>
            <a:srgbClr val="B20679"/>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Train vs. Test Error</a:t>
            </a:r>
            <a:endParaRPr b="0" i="0" sz="1100" u="none" cap="none" strike="noStrike">
              <a:solidFill>
                <a:srgbClr val="000000"/>
              </a:solidFill>
              <a:latin typeface="Arial"/>
              <a:ea typeface="Arial"/>
              <a:cs typeface="Arial"/>
              <a:sym typeface="Arial"/>
            </a:endParaRPr>
          </a:p>
        </p:txBody>
      </p:sp>
      <p:pic>
        <p:nvPicPr>
          <p:cNvPr id="120" name="Google Shape;120;p16"/>
          <p:cNvPicPr preferRelativeResize="0"/>
          <p:nvPr/>
        </p:nvPicPr>
        <p:blipFill rotWithShape="1">
          <a:blip r:embed="rId4">
            <a:alphaModFix/>
          </a:blip>
          <a:srcRect b="17282" l="4745" r="1957" t="10499"/>
          <a:stretch/>
        </p:blipFill>
        <p:spPr>
          <a:xfrm>
            <a:off x="3512409" y="2834397"/>
            <a:ext cx="5485935" cy="2262518"/>
          </a:xfrm>
          <a:prstGeom prst="rect">
            <a:avLst/>
          </a:prstGeom>
          <a:noFill/>
          <a:ln>
            <a:noFill/>
          </a:ln>
        </p:spPr>
      </p:pic>
      <p:pic>
        <p:nvPicPr>
          <p:cNvPr id="121" name="Google Shape;121;p16"/>
          <p:cNvPicPr preferRelativeResize="0"/>
          <p:nvPr/>
        </p:nvPicPr>
        <p:blipFill rotWithShape="1">
          <a:blip r:embed="rId5">
            <a:alphaModFix/>
          </a:blip>
          <a:srcRect b="0" l="0" r="56848" t="77472"/>
          <a:stretch/>
        </p:blipFill>
        <p:spPr>
          <a:xfrm>
            <a:off x="4693923" y="1070042"/>
            <a:ext cx="3404194" cy="937000"/>
          </a:xfrm>
          <a:prstGeom prst="rect">
            <a:avLst/>
          </a:prstGeom>
          <a:noFill/>
          <a:ln>
            <a:noFill/>
          </a:ln>
        </p:spPr>
      </p:pic>
      <p:pic>
        <p:nvPicPr>
          <p:cNvPr id="122" name="Google Shape;122;p16"/>
          <p:cNvPicPr preferRelativeResize="0"/>
          <p:nvPr/>
        </p:nvPicPr>
        <p:blipFill rotWithShape="1">
          <a:blip r:embed="rId5">
            <a:alphaModFix/>
          </a:blip>
          <a:srcRect b="37990" l="0" r="52717" t="582"/>
          <a:stretch/>
        </p:blipFill>
        <p:spPr>
          <a:xfrm>
            <a:off x="145656" y="2834397"/>
            <a:ext cx="3303221" cy="22625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7"/>
          <p:cNvPicPr preferRelativeResize="0"/>
          <p:nvPr/>
        </p:nvPicPr>
        <p:blipFill rotWithShape="1">
          <a:blip r:embed="rId3">
            <a:alphaModFix/>
          </a:blip>
          <a:srcRect b="0" l="5089" r="0" t="0"/>
          <a:stretch/>
        </p:blipFill>
        <p:spPr>
          <a:xfrm>
            <a:off x="42966" y="2221905"/>
            <a:ext cx="4980145" cy="2787417"/>
          </a:xfrm>
          <a:prstGeom prst="rect">
            <a:avLst/>
          </a:prstGeom>
          <a:noFill/>
          <a:ln>
            <a:noFill/>
          </a:ln>
        </p:spPr>
      </p:pic>
      <p:pic>
        <p:nvPicPr>
          <p:cNvPr id="128" name="Google Shape;128;p17"/>
          <p:cNvPicPr preferRelativeResize="0"/>
          <p:nvPr/>
        </p:nvPicPr>
        <p:blipFill rotWithShape="1">
          <a:blip r:embed="rId4">
            <a:alphaModFix/>
          </a:blip>
          <a:srcRect b="50000" l="9783" r="6086" t="7812"/>
          <a:stretch/>
        </p:blipFill>
        <p:spPr>
          <a:xfrm>
            <a:off x="206324" y="699535"/>
            <a:ext cx="5287617" cy="1432918"/>
          </a:xfrm>
          <a:prstGeom prst="rect">
            <a:avLst/>
          </a:prstGeom>
          <a:noFill/>
          <a:ln>
            <a:noFill/>
          </a:ln>
        </p:spPr>
      </p:pic>
      <p:sp>
        <p:nvSpPr>
          <p:cNvPr id="129" name="Google Shape;129;p17"/>
          <p:cNvSpPr txBox="1"/>
          <p:nvPr/>
        </p:nvSpPr>
        <p:spPr>
          <a:xfrm>
            <a:off x="2850133" y="59410"/>
            <a:ext cx="3443734" cy="346218"/>
          </a:xfrm>
          <a:prstGeom prst="rect">
            <a:avLst/>
          </a:prstGeom>
          <a:solidFill>
            <a:srgbClr val="B20679"/>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True Error vs. Model Complexity</a:t>
            </a:r>
            <a:endParaRPr b="0" i="0" sz="1100" u="none" cap="none" strike="noStrike">
              <a:solidFill>
                <a:srgbClr val="000000"/>
              </a:solidFill>
              <a:latin typeface="Arial"/>
              <a:ea typeface="Arial"/>
              <a:cs typeface="Arial"/>
              <a:sym typeface="Arial"/>
            </a:endParaRPr>
          </a:p>
        </p:txBody>
      </p:sp>
      <p:pic>
        <p:nvPicPr>
          <p:cNvPr id="130" name="Google Shape;130;p17"/>
          <p:cNvPicPr preferRelativeResize="0"/>
          <p:nvPr/>
        </p:nvPicPr>
        <p:blipFill rotWithShape="1">
          <a:blip r:embed="rId5">
            <a:alphaModFix/>
          </a:blip>
          <a:srcRect b="0" l="7859" r="7002" t="0"/>
          <a:stretch/>
        </p:blipFill>
        <p:spPr>
          <a:xfrm>
            <a:off x="5714660" y="660414"/>
            <a:ext cx="2961861" cy="2571751"/>
          </a:xfrm>
          <a:prstGeom prst="rect">
            <a:avLst/>
          </a:prstGeom>
          <a:noFill/>
          <a:ln>
            <a:noFill/>
          </a:ln>
        </p:spPr>
      </p:pic>
      <p:pic>
        <p:nvPicPr>
          <p:cNvPr id="131" name="Google Shape;131;p17"/>
          <p:cNvPicPr preferRelativeResize="0"/>
          <p:nvPr/>
        </p:nvPicPr>
        <p:blipFill rotWithShape="1">
          <a:blip r:embed="rId6">
            <a:alphaModFix/>
          </a:blip>
          <a:srcRect b="25535" l="0" r="2582" t="0"/>
          <a:stretch/>
        </p:blipFill>
        <p:spPr>
          <a:xfrm>
            <a:off x="4883105" y="3486951"/>
            <a:ext cx="4260896" cy="15223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nvSpPr>
        <p:spPr>
          <a:xfrm>
            <a:off x="2915346" y="64094"/>
            <a:ext cx="3798829" cy="346218"/>
          </a:xfrm>
          <a:prstGeom prst="rect">
            <a:avLst/>
          </a:prstGeom>
          <a:solidFill>
            <a:srgbClr val="812494"/>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800" u="none" cap="none" strike="noStrike">
                <a:solidFill>
                  <a:schemeClr val="lt1"/>
                </a:solidFill>
                <a:latin typeface="Times New Roman"/>
                <a:ea typeface="Times New Roman"/>
                <a:cs typeface="Times New Roman"/>
                <a:sym typeface="Times New Roman"/>
              </a:rPr>
              <a:t>Different Forms of Regularization</a:t>
            </a:r>
            <a:endParaRPr b="0" i="0" sz="1100" u="none" cap="none" strike="noStrike">
              <a:solidFill>
                <a:srgbClr val="000000"/>
              </a:solidFill>
              <a:latin typeface="Arial"/>
              <a:ea typeface="Arial"/>
              <a:cs typeface="Arial"/>
              <a:sym typeface="Arial"/>
            </a:endParaRPr>
          </a:p>
        </p:txBody>
      </p:sp>
      <p:sp>
        <p:nvSpPr>
          <p:cNvPr id="137" name="Google Shape;137;p18"/>
          <p:cNvSpPr txBox="1"/>
          <p:nvPr/>
        </p:nvSpPr>
        <p:spPr>
          <a:xfrm>
            <a:off x="149427" y="420898"/>
            <a:ext cx="1614637" cy="284663"/>
          </a:xfrm>
          <a:prstGeom prst="rect">
            <a:avLst/>
          </a:prstGeom>
          <a:blipFill rotWithShape="1">
            <a:blip r:embed="rId3">
              <a:alphaModFix/>
            </a:blip>
            <a:stretch>
              <a:fillRect b="-26083" l="0" r="0" t="-869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138" name="Google Shape;138;p18"/>
          <p:cNvPicPr preferRelativeResize="0"/>
          <p:nvPr/>
        </p:nvPicPr>
        <p:blipFill rotWithShape="1">
          <a:blip r:embed="rId4">
            <a:alphaModFix/>
          </a:blip>
          <a:srcRect b="71544" l="4599" r="11083" t="4717"/>
          <a:stretch/>
        </p:blipFill>
        <p:spPr>
          <a:xfrm>
            <a:off x="149427" y="803389"/>
            <a:ext cx="4500535" cy="834309"/>
          </a:xfrm>
          <a:prstGeom prst="rect">
            <a:avLst/>
          </a:prstGeom>
          <a:noFill/>
          <a:ln>
            <a:noFill/>
          </a:ln>
        </p:spPr>
      </p:pic>
      <p:pic>
        <p:nvPicPr>
          <p:cNvPr id="139" name="Google Shape;139;p18"/>
          <p:cNvPicPr preferRelativeResize="0"/>
          <p:nvPr/>
        </p:nvPicPr>
        <p:blipFill rotWithShape="1">
          <a:blip r:embed="rId4">
            <a:alphaModFix/>
          </a:blip>
          <a:srcRect b="23352" l="3378" r="6666" t="30493"/>
          <a:stretch/>
        </p:blipFill>
        <p:spPr>
          <a:xfrm>
            <a:off x="4988387" y="705561"/>
            <a:ext cx="3888499" cy="1313646"/>
          </a:xfrm>
          <a:prstGeom prst="rect">
            <a:avLst/>
          </a:prstGeom>
          <a:noFill/>
          <a:ln>
            <a:noFill/>
          </a:ln>
        </p:spPr>
      </p:pic>
      <p:pic>
        <p:nvPicPr>
          <p:cNvPr id="140" name="Google Shape;140;p18"/>
          <p:cNvPicPr preferRelativeResize="0"/>
          <p:nvPr/>
        </p:nvPicPr>
        <p:blipFill rotWithShape="1">
          <a:blip r:embed="rId5">
            <a:alphaModFix/>
          </a:blip>
          <a:srcRect b="84380" l="2934" r="6355" t="3067"/>
          <a:stretch/>
        </p:blipFill>
        <p:spPr>
          <a:xfrm>
            <a:off x="97027" y="1934320"/>
            <a:ext cx="6114930" cy="477964"/>
          </a:xfrm>
          <a:prstGeom prst="rect">
            <a:avLst/>
          </a:prstGeom>
          <a:noFill/>
          <a:ln>
            <a:noFill/>
          </a:ln>
        </p:spPr>
      </p:pic>
      <p:pic>
        <p:nvPicPr>
          <p:cNvPr id="141" name="Google Shape;141;p18"/>
          <p:cNvPicPr preferRelativeResize="0"/>
          <p:nvPr/>
        </p:nvPicPr>
        <p:blipFill rotWithShape="1">
          <a:blip r:embed="rId6">
            <a:alphaModFix/>
          </a:blip>
          <a:srcRect b="70235" l="4418" r="0" t="6666"/>
          <a:stretch/>
        </p:blipFill>
        <p:spPr>
          <a:xfrm>
            <a:off x="131426" y="2415235"/>
            <a:ext cx="4757024" cy="690568"/>
          </a:xfrm>
          <a:prstGeom prst="rect">
            <a:avLst/>
          </a:prstGeom>
          <a:noFill/>
          <a:ln>
            <a:noFill/>
          </a:ln>
        </p:spPr>
      </p:pic>
      <p:pic>
        <p:nvPicPr>
          <p:cNvPr id="142" name="Google Shape;142;p18"/>
          <p:cNvPicPr preferRelativeResize="0"/>
          <p:nvPr/>
        </p:nvPicPr>
        <p:blipFill rotWithShape="1">
          <a:blip r:embed="rId7">
            <a:alphaModFix/>
          </a:blip>
          <a:srcRect b="0" l="870" r="50869" t="58439"/>
          <a:stretch/>
        </p:blipFill>
        <p:spPr>
          <a:xfrm>
            <a:off x="237268" y="3908105"/>
            <a:ext cx="2843862" cy="1235394"/>
          </a:xfrm>
          <a:prstGeom prst="rect">
            <a:avLst/>
          </a:prstGeom>
          <a:noFill/>
          <a:ln>
            <a:noFill/>
          </a:ln>
        </p:spPr>
      </p:pic>
      <p:pic>
        <p:nvPicPr>
          <p:cNvPr id="143" name="Google Shape;143;p18"/>
          <p:cNvPicPr preferRelativeResize="0"/>
          <p:nvPr/>
        </p:nvPicPr>
        <p:blipFill rotWithShape="1">
          <a:blip r:embed="rId7">
            <a:alphaModFix/>
          </a:blip>
          <a:srcRect b="71432" l="12572" r="58187" t="11662"/>
          <a:stretch/>
        </p:blipFill>
        <p:spPr>
          <a:xfrm>
            <a:off x="97027" y="3217537"/>
            <a:ext cx="2367877" cy="690568"/>
          </a:xfrm>
          <a:prstGeom prst="rect">
            <a:avLst/>
          </a:prstGeom>
          <a:noFill/>
          <a:ln>
            <a:noFill/>
          </a:ln>
        </p:spPr>
      </p:pic>
      <p:pic>
        <p:nvPicPr>
          <p:cNvPr id="144" name="Google Shape;144;p18"/>
          <p:cNvPicPr preferRelativeResize="0"/>
          <p:nvPr/>
        </p:nvPicPr>
        <p:blipFill rotWithShape="1">
          <a:blip r:embed="rId8">
            <a:alphaModFix/>
          </a:blip>
          <a:srcRect b="38566" l="34656" r="31043" t="2056"/>
          <a:stretch/>
        </p:blipFill>
        <p:spPr>
          <a:xfrm>
            <a:off x="3081131" y="3192235"/>
            <a:ext cx="2031336" cy="1937552"/>
          </a:xfrm>
          <a:prstGeom prst="rect">
            <a:avLst/>
          </a:prstGeom>
          <a:noFill/>
          <a:ln>
            <a:noFill/>
          </a:ln>
        </p:spPr>
      </p:pic>
      <p:pic>
        <p:nvPicPr>
          <p:cNvPr id="145" name="Google Shape;145;p18"/>
          <p:cNvPicPr preferRelativeResize="0"/>
          <p:nvPr/>
        </p:nvPicPr>
        <p:blipFill rotWithShape="1">
          <a:blip r:embed="rId8">
            <a:alphaModFix/>
          </a:blip>
          <a:srcRect b="0" l="5869" r="1413" t="77807"/>
          <a:stretch/>
        </p:blipFill>
        <p:spPr>
          <a:xfrm>
            <a:off x="5045965" y="3799323"/>
            <a:ext cx="4098035" cy="540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3">
            <a:alphaModFix/>
          </a:blip>
          <a:srcRect b="3850" l="1596" r="69635" t="25872"/>
          <a:stretch/>
        </p:blipFill>
        <p:spPr>
          <a:xfrm>
            <a:off x="729516" y="625212"/>
            <a:ext cx="2313089" cy="2927863"/>
          </a:xfrm>
          <a:prstGeom prst="rect">
            <a:avLst/>
          </a:prstGeom>
          <a:noFill/>
          <a:ln>
            <a:noFill/>
          </a:ln>
        </p:spPr>
      </p:pic>
      <p:sp>
        <p:nvSpPr>
          <p:cNvPr id="151" name="Google Shape;151;p19"/>
          <p:cNvSpPr txBox="1"/>
          <p:nvPr/>
        </p:nvSpPr>
        <p:spPr>
          <a:xfrm>
            <a:off x="3463957" y="101710"/>
            <a:ext cx="2216086"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Dataset Augmentation</a:t>
            </a:r>
            <a:endParaRPr b="1" i="0" sz="1600" u="none" cap="none" strike="noStrike">
              <a:solidFill>
                <a:schemeClr val="lt1"/>
              </a:solidFill>
              <a:latin typeface="Times New Roman"/>
              <a:ea typeface="Times New Roman"/>
              <a:cs typeface="Times New Roman"/>
              <a:sym typeface="Times New Roman"/>
            </a:endParaRPr>
          </a:p>
        </p:txBody>
      </p:sp>
      <p:pic>
        <p:nvPicPr>
          <p:cNvPr id="152" name="Google Shape;152;p19"/>
          <p:cNvPicPr preferRelativeResize="0"/>
          <p:nvPr/>
        </p:nvPicPr>
        <p:blipFill rotWithShape="1">
          <a:blip r:embed="rId4">
            <a:alphaModFix/>
          </a:blip>
          <a:srcRect b="7818" l="1871" r="10329" t="4925"/>
          <a:stretch/>
        </p:blipFill>
        <p:spPr>
          <a:xfrm>
            <a:off x="199313" y="3718180"/>
            <a:ext cx="6185304" cy="1323461"/>
          </a:xfrm>
          <a:prstGeom prst="rect">
            <a:avLst/>
          </a:prstGeom>
          <a:noFill/>
          <a:ln>
            <a:noFill/>
          </a:ln>
        </p:spPr>
      </p:pic>
      <p:pic>
        <p:nvPicPr>
          <p:cNvPr id="153" name="Google Shape;153;p19"/>
          <p:cNvPicPr preferRelativeResize="0"/>
          <p:nvPr/>
        </p:nvPicPr>
        <p:blipFill rotWithShape="1">
          <a:blip r:embed="rId3">
            <a:alphaModFix/>
          </a:blip>
          <a:srcRect b="1545" l="32960" r="1261" t="426"/>
          <a:stretch/>
        </p:blipFill>
        <p:spPr>
          <a:xfrm>
            <a:off x="4755874" y="479555"/>
            <a:ext cx="4144617" cy="32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b="52701" l="8457" r="60735" t="1559"/>
          <a:stretch/>
        </p:blipFill>
        <p:spPr>
          <a:xfrm>
            <a:off x="498970" y="437508"/>
            <a:ext cx="2457917" cy="1848438"/>
          </a:xfrm>
          <a:prstGeom prst="rect">
            <a:avLst/>
          </a:prstGeom>
          <a:noFill/>
          <a:ln>
            <a:noFill/>
          </a:ln>
        </p:spPr>
      </p:pic>
      <p:sp>
        <p:nvSpPr>
          <p:cNvPr id="159" name="Google Shape;159;p20"/>
          <p:cNvSpPr txBox="1"/>
          <p:nvPr/>
        </p:nvSpPr>
        <p:spPr>
          <a:xfrm>
            <a:off x="3135946" y="0"/>
            <a:ext cx="2872107"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Parameter Sharing and Tying</a:t>
            </a:r>
            <a:endParaRPr b="1" i="0" sz="1600" u="none" cap="none" strike="noStrike">
              <a:solidFill>
                <a:schemeClr val="lt1"/>
              </a:solidFill>
              <a:latin typeface="Times New Roman"/>
              <a:ea typeface="Times New Roman"/>
              <a:cs typeface="Times New Roman"/>
              <a:sym typeface="Times New Roman"/>
            </a:endParaRPr>
          </a:p>
        </p:txBody>
      </p:sp>
      <p:pic>
        <p:nvPicPr>
          <p:cNvPr id="160" name="Google Shape;160;p20"/>
          <p:cNvPicPr preferRelativeResize="0"/>
          <p:nvPr/>
        </p:nvPicPr>
        <p:blipFill rotWithShape="1">
          <a:blip r:embed="rId3">
            <a:alphaModFix/>
          </a:blip>
          <a:srcRect b="42610" l="56546" r="6273" t="1455"/>
          <a:stretch/>
        </p:blipFill>
        <p:spPr>
          <a:xfrm>
            <a:off x="6187109" y="374173"/>
            <a:ext cx="2683564" cy="2044943"/>
          </a:xfrm>
          <a:prstGeom prst="rect">
            <a:avLst/>
          </a:prstGeom>
          <a:noFill/>
          <a:ln>
            <a:noFill/>
          </a:ln>
        </p:spPr>
      </p:pic>
      <p:pic>
        <p:nvPicPr>
          <p:cNvPr id="161" name="Google Shape;161;p20"/>
          <p:cNvPicPr preferRelativeResize="0"/>
          <p:nvPr/>
        </p:nvPicPr>
        <p:blipFill rotWithShape="1">
          <a:blip r:embed="rId3">
            <a:alphaModFix/>
          </a:blip>
          <a:srcRect b="4536" l="2491" r="57423" t="55893"/>
          <a:stretch/>
        </p:blipFill>
        <p:spPr>
          <a:xfrm>
            <a:off x="3343040" y="372707"/>
            <a:ext cx="2457917" cy="1228959"/>
          </a:xfrm>
          <a:prstGeom prst="rect">
            <a:avLst/>
          </a:prstGeom>
          <a:noFill/>
          <a:ln>
            <a:noFill/>
          </a:ln>
        </p:spPr>
      </p:pic>
      <p:pic>
        <p:nvPicPr>
          <p:cNvPr id="162" name="Google Shape;162;p20"/>
          <p:cNvPicPr preferRelativeResize="0"/>
          <p:nvPr/>
        </p:nvPicPr>
        <p:blipFill rotWithShape="1">
          <a:blip r:embed="rId3">
            <a:alphaModFix/>
          </a:blip>
          <a:srcRect b="6937" l="52336" r="5227" t="66683"/>
          <a:stretch/>
        </p:blipFill>
        <p:spPr>
          <a:xfrm>
            <a:off x="3278435" y="1658932"/>
            <a:ext cx="2587126" cy="814605"/>
          </a:xfrm>
          <a:prstGeom prst="rect">
            <a:avLst/>
          </a:prstGeom>
          <a:noFill/>
          <a:ln>
            <a:noFill/>
          </a:ln>
        </p:spPr>
      </p:pic>
      <p:sp>
        <p:nvSpPr>
          <p:cNvPr id="163" name="Google Shape;163;p20"/>
          <p:cNvSpPr txBox="1"/>
          <p:nvPr/>
        </p:nvSpPr>
        <p:spPr>
          <a:xfrm>
            <a:off x="498970" y="2558566"/>
            <a:ext cx="2587126"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Adding Noise to Inputs</a:t>
            </a:r>
            <a:endParaRPr b="1" i="0" sz="1600" u="none" cap="none" strike="noStrike">
              <a:solidFill>
                <a:schemeClr val="lt1"/>
              </a:solidFill>
              <a:latin typeface="Times New Roman"/>
              <a:ea typeface="Times New Roman"/>
              <a:cs typeface="Times New Roman"/>
              <a:sym typeface="Times New Roman"/>
            </a:endParaRPr>
          </a:p>
        </p:txBody>
      </p:sp>
      <p:sp>
        <p:nvSpPr>
          <p:cNvPr id="164" name="Google Shape;164;p20"/>
          <p:cNvSpPr txBox="1"/>
          <p:nvPr/>
        </p:nvSpPr>
        <p:spPr>
          <a:xfrm>
            <a:off x="5510782" y="2610456"/>
            <a:ext cx="2394781"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Adding Noise to Outputs</a:t>
            </a:r>
            <a:endParaRPr b="1" i="0" sz="1600" u="none" cap="none" strike="noStrike">
              <a:solidFill>
                <a:schemeClr val="lt1"/>
              </a:solidFill>
              <a:latin typeface="Times New Roman"/>
              <a:ea typeface="Times New Roman"/>
              <a:cs typeface="Times New Roman"/>
              <a:sym typeface="Times New Roman"/>
            </a:endParaRPr>
          </a:p>
        </p:txBody>
      </p:sp>
      <p:pic>
        <p:nvPicPr>
          <p:cNvPr id="165" name="Google Shape;165;p20"/>
          <p:cNvPicPr preferRelativeResize="0"/>
          <p:nvPr/>
        </p:nvPicPr>
        <p:blipFill rotWithShape="1">
          <a:blip r:embed="rId4">
            <a:alphaModFix/>
          </a:blip>
          <a:srcRect b="2829" l="2594" r="50497" t="23918"/>
          <a:stretch/>
        </p:blipFill>
        <p:spPr>
          <a:xfrm>
            <a:off x="751874" y="2980318"/>
            <a:ext cx="2334222" cy="1886079"/>
          </a:xfrm>
          <a:prstGeom prst="rect">
            <a:avLst/>
          </a:prstGeom>
          <a:noFill/>
          <a:ln>
            <a:noFill/>
          </a:ln>
        </p:spPr>
      </p:pic>
      <p:pic>
        <p:nvPicPr>
          <p:cNvPr id="166" name="Google Shape;166;p20"/>
          <p:cNvPicPr preferRelativeResize="0"/>
          <p:nvPr/>
        </p:nvPicPr>
        <p:blipFill rotWithShape="1">
          <a:blip r:embed="rId5">
            <a:alphaModFix/>
          </a:blip>
          <a:srcRect b="74030" l="0" r="2243" t="2790"/>
          <a:stretch/>
        </p:blipFill>
        <p:spPr>
          <a:xfrm>
            <a:off x="4153945" y="2980318"/>
            <a:ext cx="4785369" cy="593623"/>
          </a:xfrm>
          <a:prstGeom prst="rect">
            <a:avLst/>
          </a:prstGeom>
          <a:noFill/>
          <a:ln>
            <a:noFill/>
          </a:ln>
        </p:spPr>
      </p:pic>
      <p:pic>
        <p:nvPicPr>
          <p:cNvPr id="167" name="Google Shape;167;p20"/>
          <p:cNvPicPr preferRelativeResize="0"/>
          <p:nvPr/>
        </p:nvPicPr>
        <p:blipFill rotWithShape="1">
          <a:blip r:embed="rId5">
            <a:alphaModFix/>
          </a:blip>
          <a:srcRect b="3635" l="5060" r="37653" t="81083"/>
          <a:stretch/>
        </p:blipFill>
        <p:spPr>
          <a:xfrm>
            <a:off x="3563174" y="4409962"/>
            <a:ext cx="2912600" cy="406481"/>
          </a:xfrm>
          <a:prstGeom prst="rect">
            <a:avLst/>
          </a:prstGeom>
          <a:noFill/>
          <a:ln>
            <a:noFill/>
          </a:ln>
        </p:spPr>
      </p:pic>
      <p:pic>
        <p:nvPicPr>
          <p:cNvPr id="168" name="Google Shape;168;p20"/>
          <p:cNvPicPr preferRelativeResize="0"/>
          <p:nvPr/>
        </p:nvPicPr>
        <p:blipFill rotWithShape="1">
          <a:blip r:embed="rId6">
            <a:alphaModFix/>
          </a:blip>
          <a:srcRect b="71581" l="0" r="0" t="0"/>
          <a:stretch/>
        </p:blipFill>
        <p:spPr>
          <a:xfrm>
            <a:off x="4224130" y="3562729"/>
            <a:ext cx="4715185" cy="621788"/>
          </a:xfrm>
          <a:prstGeom prst="rect">
            <a:avLst/>
          </a:prstGeom>
          <a:noFill/>
          <a:ln>
            <a:noFill/>
          </a:ln>
        </p:spPr>
      </p:pic>
      <p:pic>
        <p:nvPicPr>
          <p:cNvPr id="169" name="Google Shape;169;p20"/>
          <p:cNvPicPr preferRelativeResize="0"/>
          <p:nvPr/>
        </p:nvPicPr>
        <p:blipFill rotWithShape="1">
          <a:blip r:embed="rId6">
            <a:alphaModFix/>
          </a:blip>
          <a:srcRect b="3198" l="18636" r="15542" t="36664"/>
          <a:stretch/>
        </p:blipFill>
        <p:spPr>
          <a:xfrm>
            <a:off x="6599583" y="4100936"/>
            <a:ext cx="2459178" cy="1042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b="21490" l="1062" r="45398" t="2416"/>
          <a:stretch/>
        </p:blipFill>
        <p:spPr>
          <a:xfrm>
            <a:off x="0" y="385043"/>
            <a:ext cx="3566272" cy="2503813"/>
          </a:xfrm>
          <a:prstGeom prst="rect">
            <a:avLst/>
          </a:prstGeom>
          <a:noFill/>
          <a:ln>
            <a:noFill/>
          </a:ln>
        </p:spPr>
      </p:pic>
      <p:sp>
        <p:nvSpPr>
          <p:cNvPr id="175" name="Google Shape;175;p21"/>
          <p:cNvSpPr txBox="1"/>
          <p:nvPr/>
        </p:nvSpPr>
        <p:spPr>
          <a:xfrm>
            <a:off x="3655284" y="69603"/>
            <a:ext cx="1833431" cy="315441"/>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lt1"/>
              </a:buClr>
              <a:buSzPts val="1800"/>
              <a:buFont typeface="Times New Roman"/>
              <a:buNone/>
            </a:pPr>
            <a:r>
              <a:rPr b="1" i="0" lang="en" sz="1600" u="none" cap="none" strike="noStrike">
                <a:solidFill>
                  <a:schemeClr val="lt1"/>
                </a:solidFill>
                <a:latin typeface="Times New Roman"/>
                <a:ea typeface="Times New Roman"/>
                <a:cs typeface="Times New Roman"/>
                <a:sym typeface="Times New Roman"/>
              </a:rPr>
              <a:t>Early Stopping</a:t>
            </a:r>
            <a:endParaRPr b="1" i="0" sz="1600" u="none" cap="none" strike="noStrike">
              <a:solidFill>
                <a:schemeClr val="lt1"/>
              </a:solidFill>
              <a:latin typeface="Times New Roman"/>
              <a:ea typeface="Times New Roman"/>
              <a:cs typeface="Times New Roman"/>
              <a:sym typeface="Times New Roman"/>
            </a:endParaRPr>
          </a:p>
        </p:txBody>
      </p:sp>
      <p:pic>
        <p:nvPicPr>
          <p:cNvPr id="176" name="Google Shape;176;p21"/>
          <p:cNvPicPr preferRelativeResize="0"/>
          <p:nvPr/>
        </p:nvPicPr>
        <p:blipFill rotWithShape="1">
          <a:blip r:embed="rId3">
            <a:alphaModFix/>
          </a:blip>
          <a:srcRect b="21791" l="55949" r="330" t="2114"/>
          <a:stretch/>
        </p:blipFill>
        <p:spPr>
          <a:xfrm>
            <a:off x="3655284" y="385042"/>
            <a:ext cx="2912166" cy="2503813"/>
          </a:xfrm>
          <a:prstGeom prst="rect">
            <a:avLst/>
          </a:prstGeom>
          <a:noFill/>
          <a:ln>
            <a:noFill/>
          </a:ln>
        </p:spPr>
      </p:pic>
      <p:pic>
        <p:nvPicPr>
          <p:cNvPr id="177" name="Google Shape;177;p21"/>
          <p:cNvPicPr preferRelativeResize="0"/>
          <p:nvPr/>
        </p:nvPicPr>
        <p:blipFill rotWithShape="1">
          <a:blip r:embed="rId4">
            <a:alphaModFix/>
          </a:blip>
          <a:srcRect b="59580" l="52935" r="2173" t="0"/>
          <a:stretch/>
        </p:blipFill>
        <p:spPr>
          <a:xfrm>
            <a:off x="6567450" y="1142999"/>
            <a:ext cx="2499602" cy="785192"/>
          </a:xfrm>
          <a:prstGeom prst="rect">
            <a:avLst/>
          </a:prstGeom>
          <a:noFill/>
          <a:ln>
            <a:noFill/>
          </a:ln>
        </p:spPr>
      </p:pic>
      <p:pic>
        <p:nvPicPr>
          <p:cNvPr id="178" name="Google Shape;178;p21"/>
          <p:cNvPicPr preferRelativeResize="0"/>
          <p:nvPr/>
        </p:nvPicPr>
        <p:blipFill rotWithShape="1">
          <a:blip r:embed="rId5">
            <a:alphaModFix/>
          </a:blip>
          <a:srcRect b="6523" l="3803" r="2174" t="13977"/>
          <a:stretch/>
        </p:blipFill>
        <p:spPr>
          <a:xfrm>
            <a:off x="89453" y="3086342"/>
            <a:ext cx="6748670" cy="18724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